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4817" r:id="rId5"/>
    <p:sldId id="4846" r:id="rId6"/>
    <p:sldId id="378" r:id="rId7"/>
    <p:sldId id="382" r:id="rId8"/>
    <p:sldId id="879" r:id="rId9"/>
    <p:sldId id="4842" r:id="rId10"/>
    <p:sldId id="878" r:id="rId11"/>
    <p:sldId id="880" r:id="rId12"/>
    <p:sldId id="881" r:id="rId13"/>
    <p:sldId id="395" r:id="rId14"/>
    <p:sldId id="896" r:id="rId15"/>
    <p:sldId id="890" r:id="rId16"/>
    <p:sldId id="891" r:id="rId17"/>
    <p:sldId id="385" r:id="rId18"/>
    <p:sldId id="4821" r:id="rId19"/>
    <p:sldId id="910" r:id="rId20"/>
    <p:sldId id="760" r:id="rId21"/>
    <p:sldId id="888" r:id="rId22"/>
    <p:sldId id="887" r:id="rId23"/>
    <p:sldId id="4822" r:id="rId24"/>
    <p:sldId id="4818" r:id="rId25"/>
    <p:sldId id="837" r:id="rId26"/>
    <p:sldId id="4823" r:id="rId27"/>
    <p:sldId id="920" r:id="rId28"/>
    <p:sldId id="911" r:id="rId29"/>
    <p:sldId id="4824" r:id="rId30"/>
    <p:sldId id="396" r:id="rId31"/>
    <p:sldId id="794" r:id="rId32"/>
    <p:sldId id="882" r:id="rId33"/>
    <p:sldId id="927" r:id="rId34"/>
    <p:sldId id="607" r:id="rId35"/>
    <p:sldId id="621" r:id="rId36"/>
    <p:sldId id="928" r:id="rId37"/>
    <p:sldId id="610" r:id="rId38"/>
    <p:sldId id="895" r:id="rId39"/>
    <p:sldId id="612" r:id="rId40"/>
    <p:sldId id="893" r:id="rId41"/>
    <p:sldId id="388" r:id="rId42"/>
    <p:sldId id="764" r:id="rId43"/>
    <p:sldId id="305" r:id="rId44"/>
    <p:sldId id="4825" r:id="rId45"/>
    <p:sldId id="317" r:id="rId46"/>
    <p:sldId id="923" r:id="rId47"/>
    <p:sldId id="265" r:id="rId48"/>
    <p:sldId id="780" r:id="rId49"/>
    <p:sldId id="4845" r:id="rId50"/>
    <p:sldId id="908" r:id="rId51"/>
    <p:sldId id="4832" r:id="rId52"/>
    <p:sldId id="907" r:id="rId53"/>
    <p:sldId id="4833" r:id="rId54"/>
    <p:sldId id="4834" r:id="rId55"/>
    <p:sldId id="315" r:id="rId56"/>
    <p:sldId id="918" r:id="rId57"/>
    <p:sldId id="312" r:id="rId58"/>
    <p:sldId id="320" r:id="rId59"/>
    <p:sldId id="319" r:id="rId60"/>
    <p:sldId id="4847" r:id="rId61"/>
    <p:sldId id="875" r:id="rId62"/>
    <p:sldId id="833" r:id="rId63"/>
    <p:sldId id="926" r:id="rId6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026"/>
    <a:srgbClr val="FFFFFF"/>
    <a:srgbClr val="4D4D4F"/>
    <a:srgbClr val="E55A5C"/>
    <a:srgbClr val="E6E6E6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1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22"/>
    </p:cViewPr>
  </p:sorterViewPr>
  <p:notesViewPr>
    <p:cSldViewPr snapToGrid="0" showGuides="1">
      <p:cViewPr varScale="1">
        <p:scale>
          <a:sx n="120" d="100"/>
          <a:sy n="120" d="100"/>
        </p:scale>
        <p:origin x="49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7EBD877-68F1-D456-48A3-95FA41DB07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59E904-90CE-FEFA-5559-747BE47D64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19290-52A2-473B-AD56-F6987ABB6EDD}" type="datetimeFigureOut">
              <a:rPr lang="x-none" smtClean="0"/>
              <a:t>10/9/2025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BF89FE-A6AA-489F-F765-ECCEFF740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E58D8C-4BD0-0FF0-DE88-5E3EC30E1E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9E039-E882-4735-94E4-42C5B5F917D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75332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290E4-BD72-4133-8CB5-86A3A7413761}" type="datetimeFigureOut">
              <a:rPr lang="x-none" smtClean="0"/>
              <a:t>10/9/2025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1F6D8-8E8B-404C-8073-B2C64EAC03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784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Місце для зображення 1">
            <a:extLst>
              <a:ext uri="{FF2B5EF4-FFF2-40B4-BE49-F238E27FC236}">
                <a16:creationId xmlns:a16="http://schemas.microsoft.com/office/drawing/2014/main" id="{D6A9261D-FDE1-46E6-9077-CB5F4DE99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Місце для нотаток 2">
            <a:extLst>
              <a:ext uri="{FF2B5EF4-FFF2-40B4-BE49-F238E27FC236}">
                <a16:creationId xmlns:a16="http://schemas.microsoft.com/office/drawing/2014/main" id="{85DC8FCE-49A1-42F9-9C54-1CF29F5A8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en-US"/>
          </a:p>
        </p:txBody>
      </p:sp>
      <p:sp>
        <p:nvSpPr>
          <p:cNvPr id="62468" name="Місце для номера слайда 3">
            <a:extLst>
              <a:ext uri="{FF2B5EF4-FFF2-40B4-BE49-F238E27FC236}">
                <a16:creationId xmlns:a16="http://schemas.microsoft.com/office/drawing/2014/main" id="{444E3C73-91BD-4DB7-8A04-459C864E8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2FD951D-F65C-4B21-8E4F-26C2A2A0D0BE}" type="slidenum">
              <a:rPr lang="uk-UA" altLang="en-US"/>
              <a:pPr/>
              <a:t>45</a:t>
            </a:fld>
            <a:endParaRPr lang="uk-UA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11B05F-4EC6-5AFE-3AF6-9762D14BC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2000"/>
                    </a14:imgEffect>
                    <a14:imgEffect>
                      <a14:brightnessContrast bright="-4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2" r="2356" b="21389"/>
          <a:stretch/>
        </p:blipFill>
        <p:spPr>
          <a:xfrm>
            <a:off x="0" y="477838"/>
            <a:ext cx="10064810" cy="5391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DF1E17-F564-F091-7F8B-0A9A942A828C}"/>
              </a:ext>
            </a:extLst>
          </p:cNvPr>
          <p:cNvSpPr/>
          <p:nvPr userDrawn="1"/>
        </p:nvSpPr>
        <p:spPr>
          <a:xfrm>
            <a:off x="3049245" y="1790016"/>
            <a:ext cx="7015565" cy="1959429"/>
          </a:xfrm>
          <a:prstGeom prst="rect">
            <a:avLst/>
          </a:prstGeom>
          <a:solidFill>
            <a:srgbClr val="C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2" name="Рисунок 10">
            <a:extLst>
              <a:ext uri="{FF2B5EF4-FFF2-40B4-BE49-F238E27FC236}">
                <a16:creationId xmlns:a16="http://schemas.microsoft.com/office/drawing/2014/main" id="{C708AAB7-09B5-B661-AA2C-2ED92C0484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2571" y="1777835"/>
            <a:ext cx="1959429" cy="1959429"/>
          </a:xfrm>
          <a:prstGeom prst="rect">
            <a:avLst/>
          </a:prstGeom>
        </p:spPr>
      </p:pic>
      <p:sp>
        <p:nvSpPr>
          <p:cNvPr id="5" name="Прямокутник 18">
            <a:extLst>
              <a:ext uri="{FF2B5EF4-FFF2-40B4-BE49-F238E27FC236}">
                <a16:creationId xmlns:a16="http://schemas.microsoft.com/office/drawing/2014/main" id="{A6339426-8A00-2D6E-EFAD-10640AEFE49F}"/>
              </a:ext>
            </a:extLst>
          </p:cNvPr>
          <p:cNvSpPr/>
          <p:nvPr userDrawn="1"/>
        </p:nvSpPr>
        <p:spPr>
          <a:xfrm>
            <a:off x="4303128" y="2794257"/>
            <a:ext cx="12404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0204" y="2063308"/>
            <a:ext cx="5891597" cy="636020"/>
          </a:xfr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270910-08AF-C10C-4A9F-41AC0B1B2B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0204" y="2921728"/>
            <a:ext cx="5322135" cy="8277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Fira Sans Extra Condensed SemiB" panose="020B06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x-none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4D30E20-7431-5474-7643-C31681B3CC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16817" y="3928729"/>
            <a:ext cx="1640221" cy="46196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rgbClr val="808285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41A25-ACE2-E5F8-E23C-9D9DAE1E08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8" y="6020162"/>
            <a:ext cx="263428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A40E31-04BE-F69B-F2E0-C1031922E5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20" y="6401280"/>
            <a:ext cx="1314450" cy="30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1402556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6AC18B-1CEB-B218-1490-42C263901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3" name="Прямокутник 30">
            <a:extLst>
              <a:ext uri="{FF2B5EF4-FFF2-40B4-BE49-F238E27FC236}">
                <a16:creationId xmlns:a16="http://schemas.microsoft.com/office/drawing/2014/main" id="{38F9162F-ED87-A398-003C-7FC30A5BB691}"/>
              </a:ext>
            </a:extLst>
          </p:cNvPr>
          <p:cNvSpPr/>
          <p:nvPr userDrawn="1"/>
        </p:nvSpPr>
        <p:spPr>
          <a:xfrm>
            <a:off x="6292516" y="2254056"/>
            <a:ext cx="5564522" cy="727224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кутник 27">
            <a:extLst>
              <a:ext uri="{FF2B5EF4-FFF2-40B4-BE49-F238E27FC236}">
                <a16:creationId xmlns:a16="http://schemas.microsoft.com/office/drawing/2014/main" id="{C1C6C5E3-1EDE-9E23-E49C-82EB00CD13A8}"/>
              </a:ext>
            </a:extLst>
          </p:cNvPr>
          <p:cNvSpPr/>
          <p:nvPr userDrawn="1"/>
        </p:nvSpPr>
        <p:spPr>
          <a:xfrm>
            <a:off x="334963" y="2254056"/>
            <a:ext cx="5564522" cy="727224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кутник 23">
            <a:extLst>
              <a:ext uri="{FF2B5EF4-FFF2-40B4-BE49-F238E27FC236}">
                <a16:creationId xmlns:a16="http://schemas.microsoft.com/office/drawing/2014/main" id="{6629215D-4971-EC5B-48CF-9FFEFA107908}"/>
              </a:ext>
            </a:extLst>
          </p:cNvPr>
          <p:cNvSpPr/>
          <p:nvPr userDrawn="1"/>
        </p:nvSpPr>
        <p:spPr>
          <a:xfrm>
            <a:off x="0" y="2126452"/>
            <a:ext cx="12192000" cy="127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7A0E3D4C-DA11-DAFA-DAC8-5D27B9156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868" y="3302079"/>
            <a:ext cx="5122616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40" name="Текст 34">
            <a:extLst>
              <a:ext uri="{FF2B5EF4-FFF2-40B4-BE49-F238E27FC236}">
                <a16:creationId xmlns:a16="http://schemas.microsoft.com/office/drawing/2014/main" id="{CEDE962D-4D18-81B3-F6E3-8BE63A78BA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868" y="3807405"/>
            <a:ext cx="5122616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45" name="Текст 34">
            <a:extLst>
              <a:ext uri="{FF2B5EF4-FFF2-40B4-BE49-F238E27FC236}">
                <a16:creationId xmlns:a16="http://schemas.microsoft.com/office/drawing/2014/main" id="{30F56F4D-28C1-DE45-9391-8519A4EE3A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9795" y="3302079"/>
            <a:ext cx="5077242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 to icon</a:t>
            </a:r>
            <a:endParaRPr lang="x-none" dirty="0"/>
          </a:p>
        </p:txBody>
      </p:sp>
      <p:sp>
        <p:nvSpPr>
          <p:cNvPr id="48" name="Рисунок 47">
            <a:extLst>
              <a:ext uri="{FF2B5EF4-FFF2-40B4-BE49-F238E27FC236}">
                <a16:creationId xmlns:a16="http://schemas.microsoft.com/office/drawing/2014/main" id="{221810EA-9FCD-5876-30E9-7B372808B7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92516" y="3276915"/>
            <a:ext cx="360000" cy="36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"/>
            </a:lvl1pPr>
          </a:lstStyle>
          <a:p>
            <a:r>
              <a:rPr lang="uk-UA" dirty="0"/>
              <a:t>іконка</a:t>
            </a:r>
            <a:endParaRPr lang="x-none" dirty="0"/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9F702D74-FCD2-086E-FE77-63B90C723F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9795" y="3801390"/>
            <a:ext cx="5077242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 to icon</a:t>
            </a:r>
            <a:endParaRPr lang="x-none" dirty="0"/>
          </a:p>
        </p:txBody>
      </p:sp>
      <p:sp>
        <p:nvSpPr>
          <p:cNvPr id="50" name="Рисунок 47">
            <a:extLst>
              <a:ext uri="{FF2B5EF4-FFF2-40B4-BE49-F238E27FC236}">
                <a16:creationId xmlns:a16="http://schemas.microsoft.com/office/drawing/2014/main" id="{EAAA9557-059A-D7DD-C23B-E38D1AB14B0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92516" y="3776226"/>
            <a:ext cx="360000" cy="36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"/>
            </a:lvl1pPr>
          </a:lstStyle>
          <a:p>
            <a:r>
              <a:rPr lang="uk-UA" dirty="0"/>
              <a:t>іконка</a:t>
            </a:r>
            <a:endParaRPr lang="x-none" dirty="0"/>
          </a:p>
        </p:txBody>
      </p:sp>
      <p:sp>
        <p:nvSpPr>
          <p:cNvPr id="65" name="Текст 16">
            <a:extLst>
              <a:ext uri="{FF2B5EF4-FFF2-40B4-BE49-F238E27FC236}">
                <a16:creationId xmlns:a16="http://schemas.microsoft.com/office/drawing/2014/main" id="{B206B125-D183-0CFB-18C2-3FB6E19386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66" name="Текст 26">
            <a:extLst>
              <a:ext uri="{FF2B5EF4-FFF2-40B4-BE49-F238E27FC236}">
                <a16:creationId xmlns:a16="http://schemas.microsoft.com/office/drawing/2014/main" id="{75E3793C-F313-130F-30CB-892F271702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61" y="2443692"/>
            <a:ext cx="5564522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67" name="Текст 26">
            <a:extLst>
              <a:ext uri="{FF2B5EF4-FFF2-40B4-BE49-F238E27FC236}">
                <a16:creationId xmlns:a16="http://schemas.microsoft.com/office/drawing/2014/main" id="{954F3836-1774-CB89-9A3C-51BE3BA208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2515" y="2443692"/>
            <a:ext cx="5564522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69" name="Текст 17">
            <a:extLst>
              <a:ext uri="{FF2B5EF4-FFF2-40B4-BE49-F238E27FC236}">
                <a16:creationId xmlns:a16="http://schemas.microsoft.com/office/drawing/2014/main" id="{E6FC7588-D49F-577C-0EAB-5BAD8944DA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9328" y="3220769"/>
            <a:ext cx="527540" cy="51659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70" name="Текст 17">
            <a:extLst>
              <a:ext uri="{FF2B5EF4-FFF2-40B4-BE49-F238E27FC236}">
                <a16:creationId xmlns:a16="http://schemas.microsoft.com/office/drawing/2014/main" id="{81C8F386-51C5-3D0B-069E-3EB510BC71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9328" y="3706291"/>
            <a:ext cx="527540" cy="51659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74" name="Текст 34">
            <a:extLst>
              <a:ext uri="{FF2B5EF4-FFF2-40B4-BE49-F238E27FC236}">
                <a16:creationId xmlns:a16="http://schemas.microsoft.com/office/drawing/2014/main" id="{8459DF63-B4D8-383D-19E7-BB98FC134C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868" y="4317203"/>
            <a:ext cx="5122616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75" name="Текст 17">
            <a:extLst>
              <a:ext uri="{FF2B5EF4-FFF2-40B4-BE49-F238E27FC236}">
                <a16:creationId xmlns:a16="http://schemas.microsoft.com/office/drawing/2014/main" id="{F888F986-50D8-AC8C-DAD8-197F2665B5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9328" y="4216089"/>
            <a:ext cx="527540" cy="51659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76" name="Текст 34">
            <a:extLst>
              <a:ext uri="{FF2B5EF4-FFF2-40B4-BE49-F238E27FC236}">
                <a16:creationId xmlns:a16="http://schemas.microsoft.com/office/drawing/2014/main" id="{E3C4D9C2-F179-AF96-D41B-86E7980A7C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868" y="4827001"/>
            <a:ext cx="5122616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77" name="Текст 17">
            <a:extLst>
              <a:ext uri="{FF2B5EF4-FFF2-40B4-BE49-F238E27FC236}">
                <a16:creationId xmlns:a16="http://schemas.microsoft.com/office/drawing/2014/main" id="{19C55AB3-6E3C-9421-D85C-5EFF6FCEF4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9328" y="4725887"/>
            <a:ext cx="527540" cy="51659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78" name="Текст 34">
            <a:extLst>
              <a:ext uri="{FF2B5EF4-FFF2-40B4-BE49-F238E27FC236}">
                <a16:creationId xmlns:a16="http://schemas.microsoft.com/office/drawing/2014/main" id="{FADC7CAD-0068-15B6-9F11-C6AA0870FF0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6868" y="5369168"/>
            <a:ext cx="5122616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79" name="Текст 17">
            <a:extLst>
              <a:ext uri="{FF2B5EF4-FFF2-40B4-BE49-F238E27FC236}">
                <a16:creationId xmlns:a16="http://schemas.microsoft.com/office/drawing/2014/main" id="{74DF7962-F277-7A85-AF0B-F6CC789E1A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9328" y="5268054"/>
            <a:ext cx="527540" cy="516596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80" name="Текст 34">
            <a:extLst>
              <a:ext uri="{FF2B5EF4-FFF2-40B4-BE49-F238E27FC236}">
                <a16:creationId xmlns:a16="http://schemas.microsoft.com/office/drawing/2014/main" id="{6AE808D7-0008-C748-3C5A-BE04A6E0A1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9795" y="4311188"/>
            <a:ext cx="5077242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 to icon</a:t>
            </a:r>
            <a:endParaRPr lang="x-none" dirty="0"/>
          </a:p>
        </p:txBody>
      </p:sp>
      <p:sp>
        <p:nvSpPr>
          <p:cNvPr id="81" name="Рисунок 47">
            <a:extLst>
              <a:ext uri="{FF2B5EF4-FFF2-40B4-BE49-F238E27FC236}">
                <a16:creationId xmlns:a16="http://schemas.microsoft.com/office/drawing/2014/main" id="{9E70A5AA-794B-B559-27B5-B9D52136708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92516" y="4286024"/>
            <a:ext cx="360000" cy="36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"/>
            </a:lvl1pPr>
          </a:lstStyle>
          <a:p>
            <a:r>
              <a:rPr lang="uk-UA" dirty="0"/>
              <a:t>іконка</a:t>
            </a:r>
            <a:endParaRPr lang="x-none" dirty="0"/>
          </a:p>
        </p:txBody>
      </p:sp>
      <p:sp>
        <p:nvSpPr>
          <p:cNvPr id="82" name="Текст 34">
            <a:extLst>
              <a:ext uri="{FF2B5EF4-FFF2-40B4-BE49-F238E27FC236}">
                <a16:creationId xmlns:a16="http://schemas.microsoft.com/office/drawing/2014/main" id="{6E167CB2-30EE-104D-A790-826261409F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79795" y="4829078"/>
            <a:ext cx="5077242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 to icon</a:t>
            </a:r>
            <a:endParaRPr lang="x-none" dirty="0"/>
          </a:p>
        </p:txBody>
      </p:sp>
      <p:sp>
        <p:nvSpPr>
          <p:cNvPr id="83" name="Рисунок 47">
            <a:extLst>
              <a:ext uri="{FF2B5EF4-FFF2-40B4-BE49-F238E27FC236}">
                <a16:creationId xmlns:a16="http://schemas.microsoft.com/office/drawing/2014/main" id="{6B1DFC72-8948-2DE7-EA53-6FD2506FD32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292516" y="4803914"/>
            <a:ext cx="360000" cy="36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"/>
            </a:lvl1pPr>
          </a:lstStyle>
          <a:p>
            <a:r>
              <a:rPr lang="uk-UA" dirty="0"/>
              <a:t>іконка</a:t>
            </a:r>
            <a:endParaRPr lang="x-none" dirty="0"/>
          </a:p>
        </p:txBody>
      </p:sp>
      <p:sp>
        <p:nvSpPr>
          <p:cNvPr id="84" name="Текст 34">
            <a:extLst>
              <a:ext uri="{FF2B5EF4-FFF2-40B4-BE49-F238E27FC236}">
                <a16:creationId xmlns:a16="http://schemas.microsoft.com/office/drawing/2014/main" id="{DB6DC5BD-717C-27A0-E4F1-DB85B82434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79795" y="5371244"/>
            <a:ext cx="5077242" cy="31951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 to icon</a:t>
            </a:r>
            <a:endParaRPr lang="x-none" dirty="0"/>
          </a:p>
        </p:txBody>
      </p:sp>
      <p:sp>
        <p:nvSpPr>
          <p:cNvPr id="85" name="Рисунок 47">
            <a:extLst>
              <a:ext uri="{FF2B5EF4-FFF2-40B4-BE49-F238E27FC236}">
                <a16:creationId xmlns:a16="http://schemas.microsoft.com/office/drawing/2014/main" id="{7A834A70-DE11-2CA3-B124-D1325AAC7EF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92516" y="5346080"/>
            <a:ext cx="360000" cy="36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"/>
            </a:lvl1pPr>
          </a:lstStyle>
          <a:p>
            <a:r>
              <a:rPr lang="uk-UA" dirty="0"/>
              <a:t>іконка</a:t>
            </a:r>
            <a:endParaRPr lang="x-none" dirty="0"/>
          </a:p>
        </p:txBody>
      </p:sp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FA9DC422-CC7E-4EFE-199B-02219154D5E3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9573B7F-22A2-E00E-D25E-98D1F4D9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61977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4 text bloc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Прямокутник 54">
            <a:extLst>
              <a:ext uri="{FF2B5EF4-FFF2-40B4-BE49-F238E27FC236}">
                <a16:creationId xmlns:a16="http://schemas.microsoft.com/office/drawing/2014/main" id="{564BEE80-2C67-1F86-EA5A-8245975CA386}"/>
              </a:ext>
            </a:extLst>
          </p:cNvPr>
          <p:cNvSpPr/>
          <p:nvPr userDrawn="1"/>
        </p:nvSpPr>
        <p:spPr>
          <a:xfrm>
            <a:off x="334962" y="157294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16;p10">
            <a:extLst>
              <a:ext uri="{FF2B5EF4-FFF2-40B4-BE49-F238E27FC236}">
                <a16:creationId xmlns:a16="http://schemas.microsoft.com/office/drawing/2014/main" id="{5CD69BCF-A1E8-41CD-91F6-2606579F8A66}"/>
              </a:ext>
            </a:extLst>
          </p:cNvPr>
          <p:cNvSpPr/>
          <p:nvPr userDrawn="1"/>
        </p:nvSpPr>
        <p:spPr>
          <a:xfrm>
            <a:off x="334962" y="209401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98C731D3-EBA5-E078-3B4B-6A31B2144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2362914"/>
            <a:ext cx="2558632" cy="384098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35" name="Прямокутник 54">
            <a:extLst>
              <a:ext uri="{FF2B5EF4-FFF2-40B4-BE49-F238E27FC236}">
                <a16:creationId xmlns:a16="http://schemas.microsoft.com/office/drawing/2014/main" id="{98E3D0AE-AE45-93E8-B761-CA373232AD73}"/>
              </a:ext>
            </a:extLst>
          </p:cNvPr>
          <p:cNvSpPr/>
          <p:nvPr userDrawn="1"/>
        </p:nvSpPr>
        <p:spPr>
          <a:xfrm>
            <a:off x="3318794" y="157294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Google Shape;116;p10">
            <a:extLst>
              <a:ext uri="{FF2B5EF4-FFF2-40B4-BE49-F238E27FC236}">
                <a16:creationId xmlns:a16="http://schemas.microsoft.com/office/drawing/2014/main" id="{AF8B1EA0-442C-C2C7-3CAD-56047CBD5FD3}"/>
              </a:ext>
            </a:extLst>
          </p:cNvPr>
          <p:cNvSpPr/>
          <p:nvPr userDrawn="1"/>
        </p:nvSpPr>
        <p:spPr>
          <a:xfrm>
            <a:off x="3318794" y="209401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Текст 15">
            <a:extLst>
              <a:ext uri="{FF2B5EF4-FFF2-40B4-BE49-F238E27FC236}">
                <a16:creationId xmlns:a16="http://schemas.microsoft.com/office/drawing/2014/main" id="{189B914E-165D-9004-27B8-E06FA27A9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8795" y="2362914"/>
            <a:ext cx="2558632" cy="384098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39" name="Прямокутник 54">
            <a:extLst>
              <a:ext uri="{FF2B5EF4-FFF2-40B4-BE49-F238E27FC236}">
                <a16:creationId xmlns:a16="http://schemas.microsoft.com/office/drawing/2014/main" id="{5E58D165-8C0E-0310-9F27-7F26804CE9A2}"/>
              </a:ext>
            </a:extLst>
          </p:cNvPr>
          <p:cNvSpPr/>
          <p:nvPr userDrawn="1"/>
        </p:nvSpPr>
        <p:spPr>
          <a:xfrm>
            <a:off x="6320225" y="157294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Google Shape;116;p10">
            <a:extLst>
              <a:ext uri="{FF2B5EF4-FFF2-40B4-BE49-F238E27FC236}">
                <a16:creationId xmlns:a16="http://schemas.microsoft.com/office/drawing/2014/main" id="{1EA9F80F-61E6-4394-843D-A5D58D86F64D}"/>
              </a:ext>
            </a:extLst>
          </p:cNvPr>
          <p:cNvSpPr/>
          <p:nvPr userDrawn="1"/>
        </p:nvSpPr>
        <p:spPr>
          <a:xfrm>
            <a:off x="6320225" y="209401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Текст 15">
            <a:extLst>
              <a:ext uri="{FF2B5EF4-FFF2-40B4-BE49-F238E27FC236}">
                <a16:creationId xmlns:a16="http://schemas.microsoft.com/office/drawing/2014/main" id="{3B476302-F37B-3129-2B10-BC00D2AC6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0226" y="2362914"/>
            <a:ext cx="2558632" cy="384098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43" name="Прямокутник 54">
            <a:extLst>
              <a:ext uri="{FF2B5EF4-FFF2-40B4-BE49-F238E27FC236}">
                <a16:creationId xmlns:a16="http://schemas.microsoft.com/office/drawing/2014/main" id="{36D23916-DE21-54FD-208D-C9E16B27D20B}"/>
              </a:ext>
            </a:extLst>
          </p:cNvPr>
          <p:cNvSpPr/>
          <p:nvPr userDrawn="1"/>
        </p:nvSpPr>
        <p:spPr>
          <a:xfrm>
            <a:off x="9304504" y="157294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Google Shape;116;p10">
            <a:extLst>
              <a:ext uri="{FF2B5EF4-FFF2-40B4-BE49-F238E27FC236}">
                <a16:creationId xmlns:a16="http://schemas.microsoft.com/office/drawing/2014/main" id="{41EC763E-EBFD-3060-1CC5-37D39EC0BEEA}"/>
              </a:ext>
            </a:extLst>
          </p:cNvPr>
          <p:cNvSpPr/>
          <p:nvPr userDrawn="1"/>
        </p:nvSpPr>
        <p:spPr>
          <a:xfrm>
            <a:off x="9304504" y="209401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Текст 15">
            <a:extLst>
              <a:ext uri="{FF2B5EF4-FFF2-40B4-BE49-F238E27FC236}">
                <a16:creationId xmlns:a16="http://schemas.microsoft.com/office/drawing/2014/main" id="{67AC7FA2-E079-0135-6B8C-0CFB9EEEF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4505" y="2362914"/>
            <a:ext cx="2558632" cy="384098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4F93E1D-1E46-7A8C-AB65-0D563136B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54" name="Текст 16">
            <a:extLst>
              <a:ext uri="{FF2B5EF4-FFF2-40B4-BE49-F238E27FC236}">
                <a16:creationId xmlns:a16="http://schemas.microsoft.com/office/drawing/2014/main" id="{43F0DE5D-429E-2DFE-44AC-08D4E381FE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55" name="Текст 26">
            <a:extLst>
              <a:ext uri="{FF2B5EF4-FFF2-40B4-BE49-F238E27FC236}">
                <a16:creationId xmlns:a16="http://schemas.microsoft.com/office/drawing/2014/main" id="{7B74F6D3-46FC-7D99-7767-5AF6D2971F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61" y="1672683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56" name="Текст 26">
            <a:extLst>
              <a:ext uri="{FF2B5EF4-FFF2-40B4-BE49-F238E27FC236}">
                <a16:creationId xmlns:a16="http://schemas.microsoft.com/office/drawing/2014/main" id="{5FD3F1FA-2DC2-0F1C-F9EB-9E964F94B8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20922" y="1672683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57" name="Текст 26">
            <a:extLst>
              <a:ext uri="{FF2B5EF4-FFF2-40B4-BE49-F238E27FC236}">
                <a16:creationId xmlns:a16="http://schemas.microsoft.com/office/drawing/2014/main" id="{197AB745-CE08-217A-C1C6-97D4746091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14975" y="1672683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58" name="Текст 26">
            <a:extLst>
              <a:ext uri="{FF2B5EF4-FFF2-40B4-BE49-F238E27FC236}">
                <a16:creationId xmlns:a16="http://schemas.microsoft.com/office/drawing/2014/main" id="{F18C2496-6D32-0622-7207-717009F4A6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09028" y="1672683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470F244-2B80-78FF-A54A-780CE179A772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BDD3431-9DAE-79B6-C79F-61C521D3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11356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4 text blocks with p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Прямокутник 54">
            <a:extLst>
              <a:ext uri="{FF2B5EF4-FFF2-40B4-BE49-F238E27FC236}">
                <a16:creationId xmlns:a16="http://schemas.microsoft.com/office/drawing/2014/main" id="{564BEE80-2C67-1F86-EA5A-8245975CA386}"/>
              </a:ext>
            </a:extLst>
          </p:cNvPr>
          <p:cNvSpPr/>
          <p:nvPr userDrawn="1"/>
        </p:nvSpPr>
        <p:spPr>
          <a:xfrm>
            <a:off x="334962" y="298363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16;p10">
            <a:extLst>
              <a:ext uri="{FF2B5EF4-FFF2-40B4-BE49-F238E27FC236}">
                <a16:creationId xmlns:a16="http://schemas.microsoft.com/office/drawing/2014/main" id="{5CD69BCF-A1E8-41CD-91F6-2606579F8A66}"/>
              </a:ext>
            </a:extLst>
          </p:cNvPr>
          <p:cNvSpPr/>
          <p:nvPr userDrawn="1"/>
        </p:nvSpPr>
        <p:spPr>
          <a:xfrm>
            <a:off x="334962" y="350470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98C731D3-EBA5-E078-3B4B-6A31B2144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773605"/>
            <a:ext cx="2558632" cy="2374014"/>
          </a:xfrm>
        </p:spPr>
        <p:txBody>
          <a:bodyPr>
            <a:normAutofit/>
          </a:bodyPr>
          <a:lstStyle>
            <a:lvl1pPr marL="0" indent="0" algn="just">
              <a:buNone/>
              <a:defRPr sz="14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35" name="Прямокутник 54">
            <a:extLst>
              <a:ext uri="{FF2B5EF4-FFF2-40B4-BE49-F238E27FC236}">
                <a16:creationId xmlns:a16="http://schemas.microsoft.com/office/drawing/2014/main" id="{98E3D0AE-AE45-93E8-B761-CA373232AD73}"/>
              </a:ext>
            </a:extLst>
          </p:cNvPr>
          <p:cNvSpPr/>
          <p:nvPr userDrawn="1"/>
        </p:nvSpPr>
        <p:spPr>
          <a:xfrm>
            <a:off x="3318794" y="298363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Google Shape;116;p10">
            <a:extLst>
              <a:ext uri="{FF2B5EF4-FFF2-40B4-BE49-F238E27FC236}">
                <a16:creationId xmlns:a16="http://schemas.microsoft.com/office/drawing/2014/main" id="{AF8B1EA0-442C-C2C7-3CAD-56047CBD5FD3}"/>
              </a:ext>
            </a:extLst>
          </p:cNvPr>
          <p:cNvSpPr/>
          <p:nvPr userDrawn="1"/>
        </p:nvSpPr>
        <p:spPr>
          <a:xfrm>
            <a:off x="3318794" y="350470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Текст 15">
            <a:extLst>
              <a:ext uri="{FF2B5EF4-FFF2-40B4-BE49-F238E27FC236}">
                <a16:creationId xmlns:a16="http://schemas.microsoft.com/office/drawing/2014/main" id="{189B914E-165D-9004-27B8-E06FA27A9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8795" y="3773605"/>
            <a:ext cx="2558632" cy="2374014"/>
          </a:xfrm>
        </p:spPr>
        <p:txBody>
          <a:bodyPr>
            <a:normAutofit/>
          </a:bodyPr>
          <a:lstStyle>
            <a:lvl1pPr marL="0" indent="0" algn="just">
              <a:buNone/>
              <a:defRPr sz="14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39" name="Прямокутник 54">
            <a:extLst>
              <a:ext uri="{FF2B5EF4-FFF2-40B4-BE49-F238E27FC236}">
                <a16:creationId xmlns:a16="http://schemas.microsoft.com/office/drawing/2014/main" id="{5E58D165-8C0E-0310-9F27-7F26804CE9A2}"/>
              </a:ext>
            </a:extLst>
          </p:cNvPr>
          <p:cNvSpPr/>
          <p:nvPr userDrawn="1"/>
        </p:nvSpPr>
        <p:spPr>
          <a:xfrm>
            <a:off x="6320225" y="298363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Google Shape;116;p10">
            <a:extLst>
              <a:ext uri="{FF2B5EF4-FFF2-40B4-BE49-F238E27FC236}">
                <a16:creationId xmlns:a16="http://schemas.microsoft.com/office/drawing/2014/main" id="{1EA9F80F-61E6-4394-843D-A5D58D86F64D}"/>
              </a:ext>
            </a:extLst>
          </p:cNvPr>
          <p:cNvSpPr/>
          <p:nvPr userDrawn="1"/>
        </p:nvSpPr>
        <p:spPr>
          <a:xfrm>
            <a:off x="6320225" y="350470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Текст 15">
            <a:extLst>
              <a:ext uri="{FF2B5EF4-FFF2-40B4-BE49-F238E27FC236}">
                <a16:creationId xmlns:a16="http://schemas.microsoft.com/office/drawing/2014/main" id="{3B476302-F37B-3129-2B10-BC00D2AC6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0226" y="3773605"/>
            <a:ext cx="2558632" cy="2374014"/>
          </a:xfrm>
        </p:spPr>
        <p:txBody>
          <a:bodyPr>
            <a:normAutofit/>
          </a:bodyPr>
          <a:lstStyle>
            <a:lvl1pPr marL="0" indent="0" algn="just">
              <a:buNone/>
              <a:defRPr sz="14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43" name="Прямокутник 54">
            <a:extLst>
              <a:ext uri="{FF2B5EF4-FFF2-40B4-BE49-F238E27FC236}">
                <a16:creationId xmlns:a16="http://schemas.microsoft.com/office/drawing/2014/main" id="{36D23916-DE21-54FD-208D-C9E16B27D20B}"/>
              </a:ext>
            </a:extLst>
          </p:cNvPr>
          <p:cNvSpPr/>
          <p:nvPr userDrawn="1"/>
        </p:nvSpPr>
        <p:spPr>
          <a:xfrm>
            <a:off x="9304504" y="2983638"/>
            <a:ext cx="2558185" cy="548125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Google Shape;116;p10">
            <a:extLst>
              <a:ext uri="{FF2B5EF4-FFF2-40B4-BE49-F238E27FC236}">
                <a16:creationId xmlns:a16="http://schemas.microsoft.com/office/drawing/2014/main" id="{41EC763E-EBFD-3060-1CC5-37D39EC0BEEA}"/>
              </a:ext>
            </a:extLst>
          </p:cNvPr>
          <p:cNvSpPr/>
          <p:nvPr userDrawn="1"/>
        </p:nvSpPr>
        <p:spPr>
          <a:xfrm>
            <a:off x="9304504" y="3504703"/>
            <a:ext cx="2558185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Текст 15">
            <a:extLst>
              <a:ext uri="{FF2B5EF4-FFF2-40B4-BE49-F238E27FC236}">
                <a16:creationId xmlns:a16="http://schemas.microsoft.com/office/drawing/2014/main" id="{67AC7FA2-E079-0135-6B8C-0CFB9EEEF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4505" y="3773605"/>
            <a:ext cx="2558632" cy="2374014"/>
          </a:xfrm>
        </p:spPr>
        <p:txBody>
          <a:bodyPr>
            <a:normAutofit/>
          </a:bodyPr>
          <a:lstStyle>
            <a:lvl1pPr marL="0" indent="0" algn="just">
              <a:buNone/>
              <a:defRPr sz="1400"/>
            </a:lvl1pPr>
          </a:lstStyle>
          <a:p>
            <a:pPr lvl="0"/>
            <a:r>
              <a:rPr lang="en-US" dirty="0"/>
              <a:t>Body text</a:t>
            </a:r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A34ABB5-A7C2-8F54-1ECB-D8E256C7D9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3860" y="1491026"/>
            <a:ext cx="1331860" cy="133186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sp>
        <p:nvSpPr>
          <p:cNvPr id="13" name="Рисунок 4">
            <a:extLst>
              <a:ext uri="{FF2B5EF4-FFF2-40B4-BE49-F238E27FC236}">
                <a16:creationId xmlns:a16="http://schemas.microsoft.com/office/drawing/2014/main" id="{1D5B23EB-B99A-2D0E-8240-C52DC680D36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31956" y="1491026"/>
            <a:ext cx="1331860" cy="133186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sp>
        <p:nvSpPr>
          <p:cNvPr id="15" name="Рисунок 4">
            <a:extLst>
              <a:ext uri="{FF2B5EF4-FFF2-40B4-BE49-F238E27FC236}">
                <a16:creationId xmlns:a16="http://schemas.microsoft.com/office/drawing/2014/main" id="{87F144E3-D0FB-A61A-056D-6155A6D161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8186" y="1491026"/>
            <a:ext cx="1331860" cy="133186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3F8CDF54-7DCC-EAF5-65DB-1D9F9F4262F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17666" y="1491026"/>
            <a:ext cx="1331860" cy="133186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770A38-C92C-ADD7-B609-8DA3492F2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26" name="Текст 16">
            <a:extLst>
              <a:ext uri="{FF2B5EF4-FFF2-40B4-BE49-F238E27FC236}">
                <a16:creationId xmlns:a16="http://schemas.microsoft.com/office/drawing/2014/main" id="{92B00899-82BB-D79B-7AB2-170613FA9C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E59AE590-1D89-02DC-6CDC-5A5B7F071D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61" y="3072889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212B5E05-EC24-FF0A-2B41-CC13519887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20922" y="3072889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F042F143-8E1B-4BCB-1DB1-41F9DF84E0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14975" y="3072889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96FFC0EE-D66C-BA94-D019-91FFC3F8D3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09028" y="3072889"/>
            <a:ext cx="255253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D0B38A77-53EA-0028-BCF4-7954BF87B5A8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1075987-5FB5-B0E1-B5AD-9F1EE3C6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8387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+ 2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5">
            <a:extLst>
              <a:ext uri="{FF2B5EF4-FFF2-40B4-BE49-F238E27FC236}">
                <a16:creationId xmlns:a16="http://schemas.microsoft.com/office/drawing/2014/main" id="{E3F594B8-971B-98AE-BA59-99AE19E20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6392" y="1595044"/>
            <a:ext cx="3962096" cy="39051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58FC68-2D70-C90C-7B77-E6524E8DE5AE}"/>
              </a:ext>
            </a:extLst>
          </p:cNvPr>
          <p:cNvSpPr/>
          <p:nvPr userDrawn="1"/>
        </p:nvSpPr>
        <p:spPr>
          <a:xfrm rot="16200000" flipH="1" flipV="1">
            <a:off x="4127164" y="1302014"/>
            <a:ext cx="45719" cy="136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AC259"/>
                </a:solidFill>
              </a:rPr>
              <a:t> </a:t>
            </a:r>
            <a:endParaRPr lang="x-none" dirty="0">
              <a:solidFill>
                <a:srgbClr val="8AC259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4BCDF3-E2AC-1F7B-1861-0FC8E91CCB99}"/>
              </a:ext>
            </a:extLst>
          </p:cNvPr>
          <p:cNvSpPr/>
          <p:nvPr userDrawn="1"/>
        </p:nvSpPr>
        <p:spPr>
          <a:xfrm rot="16200000">
            <a:off x="10667021" y="-410709"/>
            <a:ext cx="462709" cy="2584116"/>
          </a:xfrm>
          <a:prstGeom prst="rect">
            <a:avLst/>
          </a:prstGeom>
          <a:solidFill>
            <a:srgbClr val="80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808285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6392" y="391051"/>
            <a:ext cx="6051857" cy="1044100"/>
          </a:xfrm>
        </p:spPr>
        <p:txBody>
          <a:bodyPr anchor="ctr"/>
          <a:lstStyle>
            <a:lvl1pPr algn="l">
              <a:defRPr sz="6000" b="1"/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C0D260CA-FAFD-CC21-710D-6AFB57F8D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6392" y="2748952"/>
            <a:ext cx="3962096" cy="32861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- Body text</a:t>
            </a:r>
            <a:endParaRPr lang="x-none" dirty="0"/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EAD46302-23EE-75D4-A730-FD8C257D2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6392" y="2251658"/>
            <a:ext cx="3962096" cy="39051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21321B19-C5C8-3E2F-E4B1-EDE26DDA27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6450" y="734036"/>
            <a:ext cx="2110588" cy="309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id="{38997B9A-4C9B-43F0-2555-5C9755C52F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2735" y="1595044"/>
            <a:ext cx="3962096" cy="39051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A54EE85-61C1-0A15-2C9C-266363251A4A}"/>
              </a:ext>
            </a:extLst>
          </p:cNvPr>
          <p:cNvSpPr/>
          <p:nvPr userDrawn="1"/>
        </p:nvSpPr>
        <p:spPr>
          <a:xfrm rot="16200000" flipH="1" flipV="1">
            <a:off x="8553507" y="1302014"/>
            <a:ext cx="45719" cy="136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AC259"/>
                </a:solidFill>
              </a:rPr>
              <a:t> </a:t>
            </a:r>
            <a:endParaRPr lang="x-none" dirty="0">
              <a:solidFill>
                <a:srgbClr val="8AC259"/>
              </a:solidFill>
            </a:endParaRP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EE96C1AB-9C39-864E-C9A3-7B27CB728F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92735" y="2748952"/>
            <a:ext cx="3962096" cy="32861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- Body text</a:t>
            </a:r>
            <a:endParaRPr lang="x-none" dirty="0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E4BD06A7-6EAC-A945-7E6A-EDA43B1179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2735" y="2251658"/>
            <a:ext cx="3962096" cy="39051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25FF9FC2-06E4-0572-6DEF-C450CE1A30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3002145" cy="6200775"/>
          </a:xfr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sp>
        <p:nvSpPr>
          <p:cNvPr id="31" name="Текст 16">
            <a:extLst>
              <a:ext uri="{FF2B5EF4-FFF2-40B4-BE49-F238E27FC236}">
                <a16:creationId xmlns:a16="http://schemas.microsoft.com/office/drawing/2014/main" id="{29B49F1D-C160-E421-C206-226BB828DF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6" name="Прямокутник 4">
            <a:extLst>
              <a:ext uri="{FF2B5EF4-FFF2-40B4-BE49-F238E27FC236}">
                <a16:creationId xmlns:a16="http://schemas.microsoft.com/office/drawing/2014/main" id="{B41E0566-6906-D920-7646-666EE1C2D144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5CC39621-B889-CB83-EB2A-3E84AD83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10279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+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91051"/>
            <a:ext cx="8423006" cy="1044100"/>
          </a:xfrm>
        </p:spPr>
        <p:txBody>
          <a:bodyPr anchor="ctr"/>
          <a:lstStyle>
            <a:lvl1pPr algn="l">
              <a:defRPr sz="6000" b="1"/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C0D260CA-FAFD-CC21-710D-6AFB57F8D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2951" y="3177811"/>
            <a:ext cx="3159543" cy="26487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EAD46302-23EE-75D4-A730-FD8C257D2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2951" y="2704503"/>
            <a:ext cx="3159543" cy="38759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25FF9FC2-06E4-0572-6DEF-C450CE1A30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87649" y="0"/>
            <a:ext cx="3002145" cy="6200775"/>
          </a:xfr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1E2D8A-F277-0DC3-804F-3ED2F208C7AA}"/>
              </a:ext>
            </a:extLst>
          </p:cNvPr>
          <p:cNvSpPr/>
          <p:nvPr userDrawn="1"/>
        </p:nvSpPr>
        <p:spPr>
          <a:xfrm>
            <a:off x="803745" y="1596835"/>
            <a:ext cx="45719" cy="4229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FB6D54-2FD7-80ED-F051-8BC2EA6BD783}"/>
              </a:ext>
            </a:extLst>
          </p:cNvPr>
          <p:cNvSpPr/>
          <p:nvPr userDrawn="1"/>
        </p:nvSpPr>
        <p:spPr>
          <a:xfrm>
            <a:off x="5328421" y="1596835"/>
            <a:ext cx="45719" cy="4229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1"/>
              </a:solidFill>
            </a:endParaRP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C7A86553-CF26-9175-04A0-12E87EF3DA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8426" y="3177811"/>
            <a:ext cx="3159543" cy="26487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Body text</a:t>
            </a:r>
            <a:endParaRPr lang="x-none" dirty="0"/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090ED2CF-4F62-E51F-B573-D00EE9F0A3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8426" y="2704503"/>
            <a:ext cx="3159543" cy="387591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06071CDB-FC2E-E965-95EA-B8616D3B80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-1580105" y="3517923"/>
            <a:ext cx="4229771" cy="3875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BBFF9969-439E-9273-DFAE-8CC62EAB5A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955370" y="3517923"/>
            <a:ext cx="4229771" cy="3875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33" name="Текст 16">
            <a:extLst>
              <a:ext uri="{FF2B5EF4-FFF2-40B4-BE49-F238E27FC236}">
                <a16:creationId xmlns:a16="http://schemas.microsoft.com/office/drawing/2014/main" id="{2DD81531-2229-4BF5-C06A-322F53B5E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2A4D62AE-7EDF-E33C-EEDE-ABA7A8122A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62950" y="1592179"/>
            <a:ext cx="3167633" cy="955295"/>
          </a:xfrm>
        </p:spPr>
        <p:txBody>
          <a:bodyPr anchor="ctr">
            <a:noAutofit/>
          </a:bodyPr>
          <a:lstStyle>
            <a:lvl1pPr marL="0" indent="0">
              <a:buNone/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5" name="Текст 17">
            <a:extLst>
              <a:ext uri="{FF2B5EF4-FFF2-40B4-BE49-F238E27FC236}">
                <a16:creationId xmlns:a16="http://schemas.microsoft.com/office/drawing/2014/main" id="{72A977E3-DD45-5EB6-4DCF-13FED9FBD8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90335" y="1592179"/>
            <a:ext cx="3167634" cy="955295"/>
          </a:xfrm>
        </p:spPr>
        <p:txBody>
          <a:bodyPr anchor="ctr">
            <a:noAutofit/>
          </a:bodyPr>
          <a:lstStyle>
            <a:lvl1pPr marL="0" indent="0">
              <a:buNone/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E0631212-3B0F-D67C-A8E6-E98B1366E1FC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6BDDA9D-941B-B002-E34A-DAEBE173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47142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+ photo on th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6837" y="372006"/>
            <a:ext cx="6644277" cy="959100"/>
          </a:xfrm>
        </p:spPr>
        <p:txBody>
          <a:bodyPr anchor="ctr"/>
          <a:lstStyle>
            <a:lvl1pPr algn="l">
              <a:defRPr sz="6000" b="1"/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46596"/>
            <a:ext cx="437361" cy="370075"/>
          </a:xfrm>
          <a:prstGeom prst="rect">
            <a:avLst/>
          </a:prstGeom>
        </p:spPr>
      </p:pic>
      <p:sp>
        <p:nvSpPr>
          <p:cNvPr id="4" name="Рисунок 11">
            <a:extLst>
              <a:ext uri="{FF2B5EF4-FFF2-40B4-BE49-F238E27FC236}">
                <a16:creationId xmlns:a16="http://schemas.microsoft.com/office/drawing/2014/main" id="{4FDB5129-9344-E3CA-2BDA-9D42BD31E1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42888" y="0"/>
            <a:ext cx="3849112" cy="6200775"/>
          </a:xfr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  <a:endParaRPr lang="x-none" dirty="0"/>
          </a:p>
        </p:txBody>
      </p:sp>
      <p:sp>
        <p:nvSpPr>
          <p:cNvPr id="6" name="Прямокутник 91">
            <a:extLst>
              <a:ext uri="{FF2B5EF4-FFF2-40B4-BE49-F238E27FC236}">
                <a16:creationId xmlns:a16="http://schemas.microsoft.com/office/drawing/2014/main" id="{E570E52E-BBCF-1301-59DA-C354B92AC41E}"/>
              </a:ext>
            </a:extLst>
          </p:cNvPr>
          <p:cNvSpPr/>
          <p:nvPr userDrawn="1"/>
        </p:nvSpPr>
        <p:spPr>
          <a:xfrm>
            <a:off x="0" y="1624262"/>
            <a:ext cx="670206" cy="4145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259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9B4D799-D21D-C9BF-8740-599C419A32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848" y="1820022"/>
            <a:ext cx="948325" cy="711449"/>
          </a:xfrm>
        </p:spPr>
        <p:txBody>
          <a:bodyPr anchor="ctr">
            <a:no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8" name="Текст 17">
            <a:extLst>
              <a:ext uri="{FF2B5EF4-FFF2-40B4-BE49-F238E27FC236}">
                <a16:creationId xmlns:a16="http://schemas.microsoft.com/office/drawing/2014/main" id="{3EF61869-3BD0-A456-3647-89F6678CDE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848" y="2818173"/>
            <a:ext cx="948325" cy="711449"/>
          </a:xfrm>
        </p:spPr>
        <p:txBody>
          <a:bodyPr anchor="ctr">
            <a:no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id="{0419D9C0-811F-F7A0-5DE3-C3FC90502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848" y="3891362"/>
            <a:ext cx="948325" cy="711449"/>
          </a:xfrm>
        </p:spPr>
        <p:txBody>
          <a:bodyPr anchor="ctr">
            <a:no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32D833B3-885D-3F7A-E36D-A73C051190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848" y="4886903"/>
            <a:ext cx="948325" cy="711449"/>
          </a:xfrm>
        </p:spPr>
        <p:txBody>
          <a:bodyPr anchor="ctr">
            <a:no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4" name="Текст 16">
            <a:extLst>
              <a:ext uri="{FF2B5EF4-FFF2-40B4-BE49-F238E27FC236}">
                <a16:creationId xmlns:a16="http://schemas.microsoft.com/office/drawing/2014/main" id="{A0DAF5B2-6835-739D-5FD4-CD43909B7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0C987B5-8229-1193-0B99-DEAD60777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66838" y="2817813"/>
            <a:ext cx="6643687" cy="7112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Body text</a:t>
            </a:r>
            <a:endParaRPr lang="x-none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816525B2-6067-AF65-7812-0A82123A7E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6838" y="1831223"/>
            <a:ext cx="6643687" cy="7112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Body text</a:t>
            </a:r>
            <a:endParaRPr lang="x-none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C5F2CFF4-AFD7-93CA-E55D-A19FF8ECD8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66838" y="3882607"/>
            <a:ext cx="6643687" cy="72020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Body text</a:t>
            </a:r>
            <a:endParaRPr lang="x-none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7495B8D5-14BC-1F79-364C-F77852ECAF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366838" y="4881228"/>
            <a:ext cx="6643687" cy="72020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Body text</a:t>
            </a:r>
            <a:endParaRPr lang="x-none" dirty="0"/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5BA48059-8994-FC1A-6109-2A7ED9AAAC3D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4CD0D74-078E-43F4-01E2-6748C891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38904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+ text 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982D545F-A8FB-E159-359E-EDA09A9D5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47" y="0"/>
            <a:ext cx="4163753" cy="62007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BB9136-B2FE-92F4-947B-42C6F7FAF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69" y="6354688"/>
            <a:ext cx="437361" cy="37007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7C5029B-1CCF-B673-3BB2-2F9449027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393" y="368300"/>
            <a:ext cx="7116451" cy="1023258"/>
          </a:xfr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endParaRPr lang="x-none" dirty="0"/>
          </a:p>
        </p:txBody>
      </p:sp>
      <p:sp>
        <p:nvSpPr>
          <p:cNvPr id="27" name="Прямокутник 13">
            <a:extLst>
              <a:ext uri="{FF2B5EF4-FFF2-40B4-BE49-F238E27FC236}">
                <a16:creationId xmlns:a16="http://schemas.microsoft.com/office/drawing/2014/main" id="{6648BD9F-FEDF-201F-B444-2ABB482C800C}"/>
              </a:ext>
            </a:extLst>
          </p:cNvPr>
          <p:cNvSpPr/>
          <p:nvPr userDrawn="1"/>
        </p:nvSpPr>
        <p:spPr>
          <a:xfrm>
            <a:off x="334963" y="368300"/>
            <a:ext cx="92625" cy="1023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31" name="Текст 16">
            <a:extLst>
              <a:ext uri="{FF2B5EF4-FFF2-40B4-BE49-F238E27FC236}">
                <a16:creationId xmlns:a16="http://schemas.microsoft.com/office/drawing/2014/main" id="{E85A7397-296E-8F97-0FA8-1A8308374E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1DF702A5-7717-15C2-F48D-5BD9BFE72899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432B4208-8B16-EC08-5019-CFEBCC8858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8469" y="368300"/>
            <a:ext cx="1688959" cy="1688959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E11E358C-13F4-A0B5-A6BD-60191EC04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1624263"/>
            <a:ext cx="7410881" cy="4576512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08585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Body text with a list</a:t>
            </a:r>
          </a:p>
          <a:p>
            <a:pPr marL="9144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Body text with a list</a:t>
            </a:r>
          </a:p>
          <a:p>
            <a:pPr marL="13716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Body text with a list</a:t>
            </a:r>
            <a:endParaRPr lang="x-none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x-none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44C7DFF-003D-C4A3-73DE-87D499EF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7312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7">
            <a:extLst>
              <a:ext uri="{FF2B5EF4-FFF2-40B4-BE49-F238E27FC236}">
                <a16:creationId xmlns:a16="http://schemas.microsoft.com/office/drawing/2014/main" id="{1E548C01-ED5D-0737-5880-4BCBDF88C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3906" y="579426"/>
            <a:ext cx="1624263" cy="1624263"/>
          </a:xfrm>
          <a:prstGeom prst="rect">
            <a:avLst/>
          </a:prstGeom>
        </p:spPr>
      </p:pic>
      <p:pic>
        <p:nvPicPr>
          <p:cNvPr id="11" name="Рисунок 48">
            <a:extLst>
              <a:ext uri="{FF2B5EF4-FFF2-40B4-BE49-F238E27FC236}">
                <a16:creationId xmlns:a16="http://schemas.microsoft.com/office/drawing/2014/main" id="{DF41FFAB-C96C-F3ED-8ECB-35C5A06ABB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3725" y="3429000"/>
            <a:ext cx="1114379" cy="1114379"/>
          </a:xfrm>
          <a:prstGeom prst="rect">
            <a:avLst/>
          </a:prstGeom>
        </p:spPr>
      </p:pic>
      <p:pic>
        <p:nvPicPr>
          <p:cNvPr id="13" name="Графіка 95">
            <a:extLst>
              <a:ext uri="{FF2B5EF4-FFF2-40B4-BE49-F238E27FC236}">
                <a16:creationId xmlns:a16="http://schemas.microsoft.com/office/drawing/2014/main" id="{8C87ABBB-6A46-4859-B52E-FC3E90AA2C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0272" y="5150733"/>
            <a:ext cx="1707267" cy="1707267"/>
          </a:xfrm>
          <a:prstGeom prst="rect">
            <a:avLst/>
          </a:prstGeom>
        </p:spPr>
      </p:pic>
      <p:sp>
        <p:nvSpPr>
          <p:cNvPr id="9" name="Прямокутник 13">
            <a:extLst>
              <a:ext uri="{FF2B5EF4-FFF2-40B4-BE49-F238E27FC236}">
                <a16:creationId xmlns:a16="http://schemas.microsoft.com/office/drawing/2014/main" id="{1E9267CB-1A84-DBC4-A5FA-77BA059F09A0}"/>
              </a:ext>
            </a:extLst>
          </p:cNvPr>
          <p:cNvSpPr/>
          <p:nvPr userDrawn="1"/>
        </p:nvSpPr>
        <p:spPr>
          <a:xfrm>
            <a:off x="4349902" y="368300"/>
            <a:ext cx="92625" cy="1023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E38026E-367D-4DD7-984D-F03C133488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645"/>
            <a:ext cx="4163754" cy="62007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  <a:endParaRPr lang="x-none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7C5029B-1CCF-B673-3BB2-2F9449027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70" y="368300"/>
            <a:ext cx="7178968" cy="1023258"/>
          </a:xfrm>
        </p:spPr>
        <p:txBody>
          <a:bodyPr anchor="ctr">
            <a:normAutofit/>
          </a:bodyPr>
          <a:lstStyle>
            <a:lvl1pPr algn="l">
              <a:defRPr sz="3800" b="1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endParaRPr lang="x-none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2FA4884-75E0-C0D2-FEC1-21FF59F156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070" y="1624263"/>
            <a:ext cx="7178968" cy="4576512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buFont typeface="Arial" panose="020B0604020202020204" pitchFamily="34" charset="0"/>
              <a:buNone/>
              <a:defRPr sz="1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Body text</a:t>
            </a:r>
            <a:endParaRPr lang="x-non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FFFB04-B585-1CDB-FCB8-59C6AEF8E5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12" name="Текст 16">
            <a:extLst>
              <a:ext uri="{FF2B5EF4-FFF2-40B4-BE49-F238E27FC236}">
                <a16:creationId xmlns:a16="http://schemas.microsoft.com/office/drawing/2014/main" id="{42317C27-D3B2-D840-28B6-42434669F2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8" name="Прямокутник 4">
            <a:extLst>
              <a:ext uri="{FF2B5EF4-FFF2-40B4-BE49-F238E27FC236}">
                <a16:creationId xmlns:a16="http://schemas.microsoft.com/office/drawing/2014/main" id="{73FA9242-CCD1-84DB-DB09-11099675AF14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A447E55-C77F-4E71-EE1B-5CC271CB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2" y="6336483"/>
            <a:ext cx="389419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41494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rup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5336EA-F03D-A764-B7E2-6817486CA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5A38E8D-DEDE-AD06-2578-9AF679F11592}"/>
              </a:ext>
            </a:extLst>
          </p:cNvPr>
          <p:cNvSpPr/>
          <p:nvPr userDrawn="1"/>
        </p:nvSpPr>
        <p:spPr>
          <a:xfrm>
            <a:off x="-1" y="6200775"/>
            <a:ext cx="12192001" cy="655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2" y="2383349"/>
            <a:ext cx="11522075" cy="671867"/>
          </a:xfrm>
        </p:spPr>
        <p:txBody>
          <a:bodyPr anchor="ctr"/>
          <a:lstStyle>
            <a:lvl1pPr algn="ctr">
              <a:defRPr sz="7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270910-08AF-C10C-4A9F-41AC0B1B2B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71465"/>
            <a:ext cx="11522076" cy="512034"/>
          </a:xfrm>
        </p:spPr>
        <p:txBody>
          <a:bodyPr>
            <a:normAutofit/>
          </a:bodyPr>
          <a:lstStyle>
            <a:lvl1pPr marL="0" indent="0" algn="ctr">
              <a:buNone/>
              <a:defRPr lang="x-none" sz="2400" b="1" dirty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x-none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18" name="Текст 16">
            <a:extLst>
              <a:ext uri="{FF2B5EF4-FFF2-40B4-BE49-F238E27FC236}">
                <a16:creationId xmlns:a16="http://schemas.microsoft.com/office/drawing/2014/main" id="{F97CE2C3-9DA5-9D4C-8264-DD11A9E73C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AC201EA-478F-26C8-40C8-AA35340FB3C2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114EC-2615-78B6-10FF-C2B45387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69152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ontac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1EEDB-F036-B039-22B7-37DF3FDF2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16"/>
            <a:ext cx="12192000" cy="68709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882A8C-E873-938B-B6D9-012AD55BC276}"/>
              </a:ext>
            </a:extLst>
          </p:cNvPr>
          <p:cNvSpPr/>
          <p:nvPr userDrawn="1"/>
        </p:nvSpPr>
        <p:spPr>
          <a:xfrm>
            <a:off x="-1" y="6200775"/>
            <a:ext cx="12192001" cy="655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B097D1-7669-3A1C-6232-903581CFF6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21" name="Текст 20">
            <a:extLst>
              <a:ext uri="{FF2B5EF4-FFF2-40B4-BE49-F238E27FC236}">
                <a16:creationId xmlns:a16="http://schemas.microsoft.com/office/drawing/2014/main" id="{E616DC9C-5705-CE1A-C115-9E14A2C2E8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082197"/>
            <a:ext cx="5839260" cy="47373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E5AF3FD-511D-0173-7D46-F12B44CC49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2020872"/>
            <a:ext cx="8024110" cy="1143113"/>
          </a:xfrm>
        </p:spPr>
        <p:txBody>
          <a:bodyPr>
            <a:norm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FDF96B8F-A456-B837-260A-CC21362DCB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3628924"/>
            <a:ext cx="5839260" cy="473736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Text. </a:t>
            </a:r>
            <a:endParaRPr lang="ru-RU" dirty="0"/>
          </a:p>
          <a:p>
            <a:pPr lvl="0"/>
            <a:r>
              <a:rPr lang="en-US" dirty="0"/>
              <a:t>Contact</a:t>
            </a:r>
            <a:r>
              <a:rPr lang="ru-RU" dirty="0"/>
              <a:t>: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08032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52E1F-45F0-FFBC-54BF-22564CFA0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976896"/>
            <a:ext cx="4392548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1B05F-4EC6-5AFE-3AF6-9762D14BC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2000"/>
                    </a14:imgEffect>
                    <a14:imgEffect>
                      <a14:brightnessContrast bright="-4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2" r="2356" b="21389"/>
          <a:stretch/>
        </p:blipFill>
        <p:spPr>
          <a:xfrm>
            <a:off x="0" y="477838"/>
            <a:ext cx="10064810" cy="5391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DF1E17-F564-F091-7F8B-0A9A942A828C}"/>
              </a:ext>
            </a:extLst>
          </p:cNvPr>
          <p:cNvSpPr/>
          <p:nvPr userDrawn="1"/>
        </p:nvSpPr>
        <p:spPr>
          <a:xfrm>
            <a:off x="3049245" y="1790016"/>
            <a:ext cx="7015565" cy="1959429"/>
          </a:xfrm>
          <a:prstGeom prst="rect">
            <a:avLst/>
          </a:prstGeom>
          <a:solidFill>
            <a:srgbClr val="C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2" name="Рисунок 10">
            <a:extLst>
              <a:ext uri="{FF2B5EF4-FFF2-40B4-BE49-F238E27FC236}">
                <a16:creationId xmlns:a16="http://schemas.microsoft.com/office/drawing/2014/main" id="{C708AAB7-09B5-B661-AA2C-2ED92C0484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2571" y="1777835"/>
            <a:ext cx="1959429" cy="1959429"/>
          </a:xfrm>
          <a:prstGeom prst="rect">
            <a:avLst/>
          </a:prstGeom>
        </p:spPr>
      </p:pic>
      <p:sp>
        <p:nvSpPr>
          <p:cNvPr id="5" name="Прямокутник 18">
            <a:extLst>
              <a:ext uri="{FF2B5EF4-FFF2-40B4-BE49-F238E27FC236}">
                <a16:creationId xmlns:a16="http://schemas.microsoft.com/office/drawing/2014/main" id="{A6339426-8A00-2D6E-EFAD-10640AEFE49F}"/>
              </a:ext>
            </a:extLst>
          </p:cNvPr>
          <p:cNvSpPr/>
          <p:nvPr userDrawn="1"/>
        </p:nvSpPr>
        <p:spPr>
          <a:xfrm>
            <a:off x="4303128" y="2794257"/>
            <a:ext cx="12404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0204" y="2063308"/>
            <a:ext cx="5891597" cy="636020"/>
          </a:xfrm>
        </p:spPr>
        <p:txBody>
          <a:bodyPr anchor="ctr">
            <a:no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270910-08AF-C10C-4A9F-41AC0B1B2B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0204" y="2921728"/>
            <a:ext cx="5322135" cy="8277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Fira Sans Extra Condensed SemiB" panose="020B06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x-none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4D30E20-7431-5474-7643-C31681B3CC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16817" y="3928729"/>
            <a:ext cx="1640221" cy="46196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rgbClr val="808285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8F118-BFDE-4BEB-EA7E-FC01A092C3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36" y="6373019"/>
            <a:ext cx="1062825" cy="24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23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1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FF206-70EF-4D5B-BB71-1DBCEDC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B8B2C-EAD3-4FCC-82FA-26B2DE9C5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BEF64-6D29-4273-B2F7-F19CFDE0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7121-F0E1-4AFB-90DF-ECD529DFA070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55C7E2-1B5F-414A-9CC7-AF7F045E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3ABC0-0BF3-4B1B-936F-7B60F4FF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1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E4B73-AC75-4992-920C-B37BB3DA8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535A1-581E-4CB0-AD8B-EAAE54654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95588-114B-4059-9438-9E9CFC8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7121-F0E1-4AFB-90DF-ECD529DFA070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915DD1-9594-4A00-9EC7-2433DD6B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0AB4D-C873-4504-A16C-09318AB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02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00366867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09.10.2025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174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46F8D-91BA-4A1E-A85F-C417A2EB0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53A70E-44FF-4A95-A77C-3BCB80C4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F5FB1D-B697-48D0-B12C-577CD0B0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68589A-5238-483A-9E2B-9E46F6D1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891001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:a16="http://schemas.microsoft.com/office/drawing/2014/main" id="{1C73E464-26D3-9FFB-D4E9-E0F6F2FA29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20137" y="368300"/>
            <a:ext cx="1136900" cy="30546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857064-83D7-0F21-E1BC-1C4BCC000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8" y="1971118"/>
            <a:ext cx="3933654" cy="2714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B8EDE-84D2-6973-345D-E2A73892C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63" y="-13646"/>
            <a:ext cx="5939137" cy="6967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C3412-7E37-4508-BB33-2E8AB7DACD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92" y="6028816"/>
            <a:ext cx="4392548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AFB5C-B900-7BEB-B781-B050DC8881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9" y="6417607"/>
            <a:ext cx="1082585" cy="2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:a16="http://schemas.microsoft.com/office/drawing/2014/main" id="{1C73E464-26D3-9FFB-D4E9-E0F6F2FA29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20137" y="368300"/>
            <a:ext cx="1136900" cy="30546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857064-83D7-0F21-E1BC-1C4BCC000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8" y="1971118"/>
            <a:ext cx="3933654" cy="2714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B8EDE-84D2-6973-345D-E2A73892C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63" y="-13646"/>
            <a:ext cx="5939137" cy="6967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FB9B5D-2E8B-64AB-84C7-A3D98C07F3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2" y="6007462"/>
            <a:ext cx="263428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1EEC1-CAE8-80A3-5F83-9273DE1E35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837" y="6411407"/>
            <a:ext cx="1163407" cy="2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without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ctr"/>
          <a:lstStyle>
            <a:lvl1pPr algn="l">
              <a:defRPr sz="6000" b="1"/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15" name="Прямокутник 4">
            <a:extLst>
              <a:ext uri="{FF2B5EF4-FFF2-40B4-BE49-F238E27FC236}">
                <a16:creationId xmlns:a16="http://schemas.microsoft.com/office/drawing/2014/main" id="{2786CFB1-4FED-11B9-B13A-97BAC0BAC8E3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380D1B96-E167-2A2A-7A85-2A488AFECF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F3FFA899-3BEA-6D11-54ED-D0C03C0285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1624263"/>
            <a:ext cx="11522075" cy="4576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8F2E3BA3-4096-4ED7-D2CB-3D10EE20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5605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7">
            <a:extLst>
              <a:ext uri="{FF2B5EF4-FFF2-40B4-BE49-F238E27FC236}">
                <a16:creationId xmlns:a16="http://schemas.microsoft.com/office/drawing/2014/main" id="{3DEF4B21-9607-2991-AB01-62BCFD2B8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3718" y="657225"/>
            <a:ext cx="1624263" cy="1624263"/>
          </a:xfrm>
          <a:prstGeom prst="rect">
            <a:avLst/>
          </a:prstGeom>
        </p:spPr>
      </p:pic>
      <p:pic>
        <p:nvPicPr>
          <p:cNvPr id="11" name="Рисунок 48">
            <a:extLst>
              <a:ext uri="{FF2B5EF4-FFF2-40B4-BE49-F238E27FC236}">
                <a16:creationId xmlns:a16="http://schemas.microsoft.com/office/drawing/2014/main" id="{C9219522-81C9-061C-6DDC-04C9124F8A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3615" y="3205709"/>
            <a:ext cx="1114379" cy="1114379"/>
          </a:xfrm>
          <a:prstGeom prst="rect">
            <a:avLst/>
          </a:prstGeom>
        </p:spPr>
      </p:pic>
      <p:pic>
        <p:nvPicPr>
          <p:cNvPr id="5" name="Графіка 95">
            <a:extLst>
              <a:ext uri="{FF2B5EF4-FFF2-40B4-BE49-F238E27FC236}">
                <a16:creationId xmlns:a16="http://schemas.microsoft.com/office/drawing/2014/main" id="{ACEECE8B-2039-3D43-F183-9022C2E66F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0538" y="5347141"/>
            <a:ext cx="1707267" cy="1707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ctr"/>
          <a:lstStyle>
            <a:lvl1pPr algn="l">
              <a:defRPr sz="6000" b="1"/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380D1B96-E167-2A2A-7A85-2A488AFECF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8" name="Прямокутник 4">
            <a:extLst>
              <a:ext uri="{FF2B5EF4-FFF2-40B4-BE49-F238E27FC236}">
                <a16:creationId xmlns:a16="http://schemas.microsoft.com/office/drawing/2014/main" id="{34A60694-40AE-3867-BAE3-B25008E0B787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6AF4F4C-FEEB-2392-105F-6B1837E1F3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1624263"/>
            <a:ext cx="11522075" cy="4576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16BE3B6F-2E26-40B1-CA1C-0A28D431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69641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47">
            <a:extLst>
              <a:ext uri="{FF2B5EF4-FFF2-40B4-BE49-F238E27FC236}">
                <a16:creationId xmlns:a16="http://schemas.microsoft.com/office/drawing/2014/main" id="{C00C8C11-7273-9DEA-EE30-38E518164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3718" y="657225"/>
            <a:ext cx="1624263" cy="1624263"/>
          </a:xfrm>
          <a:prstGeom prst="rect">
            <a:avLst/>
          </a:prstGeom>
        </p:spPr>
      </p:pic>
      <p:pic>
        <p:nvPicPr>
          <p:cNvPr id="7" name="Рисунок 48">
            <a:extLst>
              <a:ext uri="{FF2B5EF4-FFF2-40B4-BE49-F238E27FC236}">
                <a16:creationId xmlns:a16="http://schemas.microsoft.com/office/drawing/2014/main" id="{B03238D5-9406-9570-0DAA-6CA3DEB9F8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3615" y="3205709"/>
            <a:ext cx="1114379" cy="1114379"/>
          </a:xfrm>
          <a:prstGeom prst="rect">
            <a:avLst/>
          </a:prstGeom>
        </p:spPr>
      </p:pic>
      <p:pic>
        <p:nvPicPr>
          <p:cNvPr id="14" name="Графіка 95">
            <a:extLst>
              <a:ext uri="{FF2B5EF4-FFF2-40B4-BE49-F238E27FC236}">
                <a16:creationId xmlns:a16="http://schemas.microsoft.com/office/drawing/2014/main" id="{B2DF7BDF-308C-E5D7-FBDB-101C180F2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0538" y="5347141"/>
            <a:ext cx="1707267" cy="1707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ctr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4F7FFE48-CC2C-61FD-95FA-EFC7F5EE0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43138"/>
            <a:ext cx="11522075" cy="534875"/>
          </a:xfrm>
        </p:spPr>
        <p:txBody>
          <a:bodyPr anchor="ctr"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Subtitle</a:t>
            </a:r>
            <a:endParaRPr lang="x-none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143A16AC-1D14-4CA4-4A9E-DE108D83C5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F01C3E3-5791-5537-1A5D-8E662712BF98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F157DE6-CF30-10E4-E7EA-9F5EF91FA3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2192323"/>
            <a:ext cx="11522075" cy="40084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72906589-12CD-3A55-008B-5E15D7AF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9200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 of text +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7">
            <a:extLst>
              <a:ext uri="{FF2B5EF4-FFF2-40B4-BE49-F238E27FC236}">
                <a16:creationId xmlns:a16="http://schemas.microsoft.com/office/drawing/2014/main" id="{3BEBEA32-C880-ECA8-DFDD-D6FC092BD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3718" y="657225"/>
            <a:ext cx="1624263" cy="1624263"/>
          </a:xfrm>
          <a:prstGeom prst="rect">
            <a:avLst/>
          </a:prstGeom>
        </p:spPr>
      </p:pic>
      <p:pic>
        <p:nvPicPr>
          <p:cNvPr id="8" name="Рисунок 48">
            <a:extLst>
              <a:ext uri="{FF2B5EF4-FFF2-40B4-BE49-F238E27FC236}">
                <a16:creationId xmlns:a16="http://schemas.microsoft.com/office/drawing/2014/main" id="{0C86980D-F5B1-6107-6307-AE6EF6AFA5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3615" y="3205709"/>
            <a:ext cx="1114379" cy="1114379"/>
          </a:xfrm>
          <a:prstGeom prst="rect">
            <a:avLst/>
          </a:prstGeom>
        </p:spPr>
      </p:pic>
      <p:pic>
        <p:nvPicPr>
          <p:cNvPr id="13" name="Графіка 95">
            <a:extLst>
              <a:ext uri="{FF2B5EF4-FFF2-40B4-BE49-F238E27FC236}">
                <a16:creationId xmlns:a16="http://schemas.microsoft.com/office/drawing/2014/main" id="{A63E4EE2-9886-901E-2B1F-A2B64E828B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0538" y="5347141"/>
            <a:ext cx="1707267" cy="1707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6AC18B-1CEB-B218-1490-42C26390102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20" name="Текст 16">
            <a:extLst>
              <a:ext uri="{FF2B5EF4-FFF2-40B4-BE49-F238E27FC236}">
                <a16:creationId xmlns:a16="http://schemas.microsoft.com/office/drawing/2014/main" id="{45900637-0C00-25E6-A446-ACC575D123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3093DD6B-D89D-C7D9-9949-A06C2E9084E6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BFE4CD5-4086-EF74-79DC-2D0D3F4B7E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1592948"/>
            <a:ext cx="5647274" cy="4576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9" name="Місце для тексту 21">
            <a:extLst>
              <a:ext uri="{FF2B5EF4-FFF2-40B4-BE49-F238E27FC236}">
                <a16:creationId xmlns:a16="http://schemas.microsoft.com/office/drawing/2014/main" id="{4471BFE5-2550-4130-6BCD-4AF56F5089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513" y="1592263"/>
            <a:ext cx="5597525" cy="4576762"/>
          </a:xfrm>
        </p:spPr>
        <p:txBody>
          <a:bodyPr/>
          <a:lstStyle>
            <a:lvl1pPr>
              <a:defRPr sz="2400" b="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F1D61AA-F4C3-AE02-0866-97D53E66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3120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 of text + backgroun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47">
            <a:extLst>
              <a:ext uri="{FF2B5EF4-FFF2-40B4-BE49-F238E27FC236}">
                <a16:creationId xmlns:a16="http://schemas.microsoft.com/office/drawing/2014/main" id="{0C34D549-6DD0-01A3-5ECC-AA68EB7D30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002" y="1"/>
            <a:ext cx="1331105" cy="1331105"/>
          </a:xfrm>
          <a:prstGeom prst="rect">
            <a:avLst/>
          </a:prstGeom>
        </p:spPr>
      </p:pic>
      <p:pic>
        <p:nvPicPr>
          <p:cNvPr id="10" name="Рисунок 48">
            <a:extLst>
              <a:ext uri="{FF2B5EF4-FFF2-40B4-BE49-F238E27FC236}">
                <a16:creationId xmlns:a16="http://schemas.microsoft.com/office/drawing/2014/main" id="{96B4CD87-6561-200C-1BBF-FBAB5D0EF0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3615" y="3205709"/>
            <a:ext cx="1114379" cy="1114379"/>
          </a:xfrm>
          <a:prstGeom prst="rect">
            <a:avLst/>
          </a:prstGeom>
        </p:spPr>
      </p:pic>
      <p:pic>
        <p:nvPicPr>
          <p:cNvPr id="15" name="Графіка 95">
            <a:extLst>
              <a:ext uri="{FF2B5EF4-FFF2-40B4-BE49-F238E27FC236}">
                <a16:creationId xmlns:a16="http://schemas.microsoft.com/office/drawing/2014/main" id="{BD7232C0-0AEE-B95E-3345-4C0CB7531C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0538" y="5347141"/>
            <a:ext cx="1707267" cy="1707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7E4-8FF7-65AD-C908-19C29A0058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72006"/>
            <a:ext cx="11522075" cy="959100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  <a:endParaRPr lang="x-none" dirty="0"/>
          </a:p>
        </p:txBody>
      </p:sp>
      <p:sp>
        <p:nvSpPr>
          <p:cNvPr id="3" name="Прямокутник 54">
            <a:extLst>
              <a:ext uri="{FF2B5EF4-FFF2-40B4-BE49-F238E27FC236}">
                <a16:creationId xmlns:a16="http://schemas.microsoft.com/office/drawing/2014/main" id="{564BEE80-2C67-1F86-EA5A-8245975CA386}"/>
              </a:ext>
            </a:extLst>
          </p:cNvPr>
          <p:cNvSpPr/>
          <p:nvPr userDrawn="1"/>
        </p:nvSpPr>
        <p:spPr>
          <a:xfrm>
            <a:off x="334963" y="1538176"/>
            <a:ext cx="5522706" cy="645540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16;p10">
            <a:extLst>
              <a:ext uri="{FF2B5EF4-FFF2-40B4-BE49-F238E27FC236}">
                <a16:creationId xmlns:a16="http://schemas.microsoft.com/office/drawing/2014/main" id="{5CD69BCF-A1E8-41CD-91F6-2606579F8A66}"/>
              </a:ext>
            </a:extLst>
          </p:cNvPr>
          <p:cNvSpPr/>
          <p:nvPr userDrawn="1"/>
        </p:nvSpPr>
        <p:spPr>
          <a:xfrm>
            <a:off x="334963" y="2156655"/>
            <a:ext cx="5522706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770A38-C92C-ADD7-B609-8DA3492F2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  <p:sp>
        <p:nvSpPr>
          <p:cNvPr id="4" name="Прямокутник 54">
            <a:extLst>
              <a:ext uri="{FF2B5EF4-FFF2-40B4-BE49-F238E27FC236}">
                <a16:creationId xmlns:a16="http://schemas.microsoft.com/office/drawing/2014/main" id="{FD850DE4-C334-6FE5-1736-5B7C956C022E}"/>
              </a:ext>
            </a:extLst>
          </p:cNvPr>
          <p:cNvSpPr/>
          <p:nvPr userDrawn="1"/>
        </p:nvSpPr>
        <p:spPr>
          <a:xfrm>
            <a:off x="6331161" y="1538176"/>
            <a:ext cx="5522706" cy="645540"/>
          </a:xfrm>
          <a:prstGeom prst="rect">
            <a:avLst/>
          </a:prstGeom>
          <a:solidFill>
            <a:srgbClr val="81828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116;p10">
            <a:extLst>
              <a:ext uri="{FF2B5EF4-FFF2-40B4-BE49-F238E27FC236}">
                <a16:creationId xmlns:a16="http://schemas.microsoft.com/office/drawing/2014/main" id="{BEF03A02-8288-5F85-8879-3FCFB19C4DB0}"/>
              </a:ext>
            </a:extLst>
          </p:cNvPr>
          <p:cNvSpPr/>
          <p:nvPr userDrawn="1"/>
        </p:nvSpPr>
        <p:spPr>
          <a:xfrm>
            <a:off x="6331161" y="2156655"/>
            <a:ext cx="5522706" cy="90112"/>
          </a:xfrm>
          <a:custGeom>
            <a:avLst/>
            <a:gdLst/>
            <a:ahLst/>
            <a:cxnLst/>
            <a:rect l="l" t="t" r="r" b="b"/>
            <a:pathLst>
              <a:path w="2956559" h="62864" extrusionOk="0">
                <a:moveTo>
                  <a:pt x="2956485" y="0"/>
                </a:moveTo>
                <a:lnTo>
                  <a:pt x="0" y="0"/>
                </a:lnTo>
                <a:lnTo>
                  <a:pt x="0" y="62825"/>
                </a:lnTo>
                <a:lnTo>
                  <a:pt x="2956485" y="62825"/>
                </a:lnTo>
                <a:lnTo>
                  <a:pt x="2956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8AC2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Текст 16">
            <a:extLst>
              <a:ext uri="{FF2B5EF4-FFF2-40B4-BE49-F238E27FC236}">
                <a16:creationId xmlns:a16="http://schemas.microsoft.com/office/drawing/2014/main" id="{2A0EA66A-1D5C-4984-EF1E-0CBE5600FC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382" y="6337175"/>
            <a:ext cx="1033856" cy="324356"/>
          </a:xfrm>
        </p:spPr>
        <p:txBody>
          <a:bodyPr anchor="ctr">
            <a:noAutofit/>
          </a:bodyPr>
          <a:lstStyle>
            <a:lvl1pPr marL="0" indent="0" algn="l">
              <a:buNone/>
              <a:defRPr sz="900"/>
            </a:lvl1pPr>
          </a:lstStyle>
          <a:p>
            <a:pPr lvl="0"/>
            <a:r>
              <a:rPr lang="en-US" dirty="0"/>
              <a:t>Lorem</a:t>
            </a:r>
            <a:endParaRPr lang="x-none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2CF27247-1603-2197-B94C-B207CFDA92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1" y="1680061"/>
            <a:ext cx="552270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BF945238-8E4E-4C67-C364-6E62F1A1B6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9251" y="1680061"/>
            <a:ext cx="5522705" cy="347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 dirty="0"/>
              <a:t>Small title</a:t>
            </a:r>
            <a:endParaRPr lang="ru-RU" dirty="0"/>
          </a:p>
        </p:txBody>
      </p:sp>
      <p:sp>
        <p:nvSpPr>
          <p:cNvPr id="8" name="Прямокутник 4">
            <a:extLst>
              <a:ext uri="{FF2B5EF4-FFF2-40B4-BE49-F238E27FC236}">
                <a16:creationId xmlns:a16="http://schemas.microsoft.com/office/drawing/2014/main" id="{6AC676FF-EAA1-F121-30B1-738A43A76E4E}"/>
              </a:ext>
            </a:extLst>
          </p:cNvPr>
          <p:cNvSpPr/>
          <p:nvPr userDrawn="1"/>
        </p:nvSpPr>
        <p:spPr>
          <a:xfrm flipV="1">
            <a:off x="0" y="6651485"/>
            <a:ext cx="175823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AC259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5E112A1-1CE8-577A-FA00-6F4CFE46B2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81" y="2478331"/>
            <a:ext cx="5517785" cy="365760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12" name="Місце для тексту 21">
            <a:extLst>
              <a:ext uri="{FF2B5EF4-FFF2-40B4-BE49-F238E27FC236}">
                <a16:creationId xmlns:a16="http://schemas.microsoft.com/office/drawing/2014/main" id="{93F5D119-7018-E36A-4EAB-EA966A696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9250" y="2477646"/>
            <a:ext cx="5522706" cy="3658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text</a:t>
            </a:r>
            <a:endParaRPr lang="uk-UA" dirty="0"/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489DC7C-2088-2486-B0E8-0D6C95C1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4963" y="6336483"/>
            <a:ext cx="389418" cy="315001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9F809792-D2C1-428D-AEA6-FC99CF8D6E1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4463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91B92-A905-FAF2-5DC0-77996F1A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FEFED0-B73E-ABED-DD34-CC701B2A6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437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72" r:id="rId3"/>
    <p:sldLayoutId id="2147483689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63" r:id="rId19"/>
    <p:sldLayoutId id="2147483669" r:id="rId20"/>
    <p:sldLayoutId id="2147483690" r:id="rId21"/>
    <p:sldLayoutId id="2147483691" r:id="rId22"/>
    <p:sldLayoutId id="2147483692" r:id="rId23"/>
    <p:sldLayoutId id="2147483694" r:id="rId24"/>
    <p:sldLayoutId id="2147483695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11">
          <p15:clr>
            <a:srgbClr val="F26B43"/>
          </p15:clr>
        </p15:guide>
        <p15:guide id="3" orient="horz" pos="3906">
          <p15:clr>
            <a:srgbClr val="F26B43"/>
          </p15:clr>
        </p15:guide>
        <p15:guide id="4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png"/><Relationship Id="rId7" Type="http://schemas.openxmlformats.org/officeDocument/2006/relationships/image" Target="../media/image114.emf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3.emf"/><Relationship Id="rId11" Type="http://schemas.openxmlformats.org/officeDocument/2006/relationships/image" Target="../media/image118.png"/><Relationship Id="rId5" Type="http://schemas.openxmlformats.org/officeDocument/2006/relationships/image" Target="../media/image112.emf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0.png"/><Relationship Id="rId5" Type="http://schemas.openxmlformats.org/officeDocument/2006/relationships/image" Target="../media/image129.gif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sv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8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8.jpeg"/><Relationship Id="rId4" Type="http://schemas.openxmlformats.org/officeDocument/2006/relationships/image" Target="../media/image1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svg"/><Relationship Id="rId18" Type="http://schemas.openxmlformats.org/officeDocument/2006/relationships/image" Target="../media/image178.png"/><Relationship Id="rId3" Type="http://schemas.openxmlformats.org/officeDocument/2006/relationships/image" Target="../media/image163.svg"/><Relationship Id="rId21" Type="http://schemas.openxmlformats.org/officeDocument/2006/relationships/image" Target="../media/image181.svg"/><Relationship Id="rId7" Type="http://schemas.openxmlformats.org/officeDocument/2006/relationships/image" Target="../media/image167.svg"/><Relationship Id="rId12" Type="http://schemas.openxmlformats.org/officeDocument/2006/relationships/image" Target="../media/image172.png"/><Relationship Id="rId17" Type="http://schemas.openxmlformats.org/officeDocument/2006/relationships/image" Target="../media/image177.sv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6.png"/><Relationship Id="rId11" Type="http://schemas.openxmlformats.org/officeDocument/2006/relationships/image" Target="../media/image171.svg"/><Relationship Id="rId5" Type="http://schemas.openxmlformats.org/officeDocument/2006/relationships/image" Target="../media/image165.svg"/><Relationship Id="rId15" Type="http://schemas.openxmlformats.org/officeDocument/2006/relationships/image" Target="../media/image175.svg"/><Relationship Id="rId10" Type="http://schemas.openxmlformats.org/officeDocument/2006/relationships/image" Target="../media/image170.png"/><Relationship Id="rId19" Type="http://schemas.openxmlformats.org/officeDocument/2006/relationships/image" Target="../media/image179.svg"/><Relationship Id="rId4" Type="http://schemas.openxmlformats.org/officeDocument/2006/relationships/image" Target="../media/image164.png"/><Relationship Id="rId9" Type="http://schemas.openxmlformats.org/officeDocument/2006/relationships/image" Target="../media/image169.svg"/><Relationship Id="rId14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svg"/><Relationship Id="rId3" Type="http://schemas.openxmlformats.org/officeDocument/2006/relationships/image" Target="../media/image169.svg"/><Relationship Id="rId7" Type="http://schemas.openxmlformats.org/officeDocument/2006/relationships/image" Target="../media/image186.svg"/><Relationship Id="rId12" Type="http://schemas.openxmlformats.org/officeDocument/2006/relationships/image" Target="../media/image19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5.png"/><Relationship Id="rId11" Type="http://schemas.openxmlformats.org/officeDocument/2006/relationships/image" Target="../media/image190.svg"/><Relationship Id="rId5" Type="http://schemas.openxmlformats.org/officeDocument/2006/relationships/image" Target="../media/image184.sv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svg"/><Relationship Id="rId7" Type="http://schemas.openxmlformats.org/officeDocument/2006/relationships/image" Target="../media/image200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9.png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03.jpeg"/><Relationship Id="rId7" Type="http://schemas.openxmlformats.org/officeDocument/2006/relationships/image" Target="../media/image207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6.png"/><Relationship Id="rId11" Type="http://schemas.openxmlformats.org/officeDocument/2006/relationships/image" Target="../media/image210.png"/><Relationship Id="rId5" Type="http://schemas.openxmlformats.org/officeDocument/2006/relationships/image" Target="../media/image205.jpeg"/><Relationship Id="rId10" Type="http://schemas.openxmlformats.org/officeDocument/2006/relationships/image" Target="../media/image209.jpeg"/><Relationship Id="rId4" Type="http://schemas.openxmlformats.org/officeDocument/2006/relationships/image" Target="../media/image204.jpeg"/><Relationship Id="rId9" Type="http://schemas.openxmlformats.org/officeDocument/2006/relationships/image" Target="../media/image20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rinform.ua/tag-vidbudova" TargetMode="Externa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17.png"/><Relationship Id="rId7" Type="http://schemas.openxmlformats.org/officeDocument/2006/relationships/image" Target="../media/image221.emf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0.emf"/><Relationship Id="rId11" Type="http://schemas.openxmlformats.org/officeDocument/2006/relationships/image" Target="../media/image225.png"/><Relationship Id="rId5" Type="http://schemas.openxmlformats.org/officeDocument/2006/relationships/image" Target="../media/image219.emf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7" Type="http://schemas.openxmlformats.org/officeDocument/2006/relationships/image" Target="../media/image252.pn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4F245-4D8F-469A-B3A8-63F98BA14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1" y="391886"/>
            <a:ext cx="12044918" cy="63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5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A368F529-92B1-4E3C-82AD-B4C23B471DCE}"/>
              </a:ext>
            </a:extLst>
          </p:cNvPr>
          <p:cNvSpPr txBox="1">
            <a:spLocks/>
          </p:cNvSpPr>
          <p:nvPr/>
        </p:nvSpPr>
        <p:spPr bwMode="auto">
          <a:xfrm>
            <a:off x="9371752" y="3226472"/>
            <a:ext cx="2152650" cy="174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 charset="0"/>
              <a:buNone/>
            </a:pPr>
            <a:r>
              <a:rPr lang="uk-UA" dirty="0">
                <a:ea typeface="Times New Roman"/>
                <a:cs typeface="Times New Roman"/>
              </a:rPr>
              <a:t>Дія 3.</a:t>
            </a:r>
          </a:p>
          <a:p>
            <a:pPr marL="0" indent="0" algn="ctr">
              <a:spcAft>
                <a:spcPts val="0"/>
              </a:spcAft>
              <a:buFont typeface="Arial" charset="0"/>
              <a:buNone/>
            </a:pPr>
            <a:r>
              <a:rPr lang="uk-UA" dirty="0">
                <a:ea typeface="Times New Roman"/>
                <a:cs typeface="Times New Roman"/>
              </a:rPr>
              <a:t>Менше упаковки.</a:t>
            </a:r>
          </a:p>
          <a:p>
            <a:pPr marL="0" indent="0" algn="ctr">
              <a:spcAft>
                <a:spcPts val="0"/>
              </a:spcAft>
              <a:buFont typeface="Arial" charset="0"/>
              <a:buNone/>
            </a:pPr>
            <a:endParaRPr lang="uk-UA" dirty="0">
              <a:ea typeface="Times New Roman"/>
              <a:cs typeface="Times New Roman"/>
            </a:endParaRPr>
          </a:p>
          <a:p>
            <a:pPr marL="0" indent="0" algn="ctr">
              <a:buFont typeface="Arial" charset="0"/>
              <a:buNone/>
            </a:pPr>
            <a:endParaRPr lang="uk-UA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12010E-B318-4D95-BE73-DCCF8073A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033" y="999618"/>
            <a:ext cx="1750145" cy="2102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E97AE3E-C712-47DF-B9BC-87883209F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6354" y="1394675"/>
            <a:ext cx="1913561" cy="1665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D170465-A899-46F2-92A4-CF02F0A1E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2122" y="814739"/>
            <a:ext cx="1739517" cy="2324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81E61F0-3A31-45A2-AAEE-387430DAB8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4983" y="1041710"/>
            <a:ext cx="1345876" cy="2018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83119F-815A-4733-AADA-576A41B84088}"/>
              </a:ext>
            </a:extLst>
          </p:cNvPr>
          <p:cNvSpPr/>
          <p:nvPr/>
        </p:nvSpPr>
        <p:spPr>
          <a:xfrm>
            <a:off x="414394" y="3226472"/>
            <a:ext cx="2528831" cy="175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Дія 1.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Думай, перш ніж купуєш.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BEA80C-A0A0-4B57-A23C-45FE6710988A}"/>
              </a:ext>
            </a:extLst>
          </p:cNvPr>
          <p:cNvSpPr/>
          <p:nvPr/>
        </p:nvSpPr>
        <p:spPr>
          <a:xfrm>
            <a:off x="3934510" y="3226472"/>
            <a:ext cx="1657249" cy="1758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Дія 2.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Купуй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місцеве.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B0809F-A260-436A-8AD3-0E7EABC54835}"/>
              </a:ext>
            </a:extLst>
          </p:cNvPr>
          <p:cNvSpPr/>
          <p:nvPr/>
        </p:nvSpPr>
        <p:spPr>
          <a:xfrm>
            <a:off x="6643065" y="3139093"/>
            <a:ext cx="2181623" cy="2324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Дія 4.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Обирай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екологічну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продукцію.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194BE-F713-4A80-B989-301A2888ECA7}"/>
              </a:ext>
            </a:extLst>
          </p:cNvPr>
          <p:cNvSpPr/>
          <p:nvPr/>
        </p:nvSpPr>
        <p:spPr bwMode="auto">
          <a:xfrm>
            <a:off x="11753849" y="0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13" name="Rectangle 898">
            <a:extLst>
              <a:ext uri="{FF2B5EF4-FFF2-40B4-BE49-F238E27FC236}">
                <a16:creationId xmlns:a16="http://schemas.microsoft.com/office/drawing/2014/main" id="{59C4FE5C-7338-46F3-AC50-529B5B399424}"/>
              </a:ext>
            </a:extLst>
          </p:cNvPr>
          <p:cNvSpPr/>
          <p:nvPr/>
        </p:nvSpPr>
        <p:spPr bwMode="auto">
          <a:xfrm>
            <a:off x="11315698" y="431800"/>
            <a:ext cx="438151" cy="438151"/>
          </a:xfrm>
          <a:prstGeom prst="rect">
            <a:avLst/>
          </a:prstGeom>
          <a:solidFill>
            <a:srgbClr val="C0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6E7F4D-67C8-4A4F-91B2-071CDA0C2FFE}"/>
              </a:ext>
            </a:extLst>
          </p:cNvPr>
          <p:cNvSpPr/>
          <p:nvPr/>
        </p:nvSpPr>
        <p:spPr bwMode="auto">
          <a:xfrm>
            <a:off x="3194" y="6423024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0D4D2-8DC6-4239-9488-1D955ABC1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5" y="1176147"/>
            <a:ext cx="6007608" cy="45057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367736-8B6E-4B19-B439-97F6E39F4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5316"/>
            <a:ext cx="5205984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0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8EA1F7E-67CE-40E5-8DC6-4AAEEBC8D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2" y="874648"/>
            <a:ext cx="3719632" cy="49595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84E541-86A0-4413-969C-F9A6FFADC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87" y="804672"/>
            <a:ext cx="6705981" cy="50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9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59C636-D00D-4CD9-AB5A-321A8BF4B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2" y="303196"/>
            <a:ext cx="8335476" cy="6251607"/>
          </a:xfrm>
        </p:spPr>
      </p:pic>
    </p:spTree>
    <p:extLst>
      <p:ext uri="{BB962C8B-B14F-4D97-AF65-F5344CB8AC3E}">
        <p14:creationId xmlns:p14="http://schemas.microsoft.com/office/powerpoint/2010/main" val="221183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CE47AD80-2F01-4287-B8D6-5D1B98B96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407" y="1526540"/>
            <a:ext cx="1790680" cy="1732138"/>
          </a:xfr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B68890D-56CA-428B-B6BF-0274FE22BF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075" y="1526540"/>
            <a:ext cx="1712233" cy="165625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098B948-BADD-4B07-B061-BFF9BB1D1F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385" y="1526539"/>
            <a:ext cx="1712233" cy="1656257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FCA67E18-4943-4EF4-86CE-19FA51040C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63" y="1526538"/>
            <a:ext cx="1710588" cy="1656257"/>
          </a:xfrm>
          <a:prstGeom prst="rect">
            <a:avLst/>
          </a:prstGeom>
        </p:spPr>
      </p:pic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19E8F95-0A44-47BA-B2DF-9FFA331161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730" y="1526540"/>
            <a:ext cx="1708888" cy="1656258"/>
          </a:xfrm>
          <a:prstGeom prst="rect">
            <a:avLst/>
          </a:prstGeom>
        </p:spPr>
      </p:pic>
      <p:pic>
        <p:nvPicPr>
          <p:cNvPr id="15" name="Picture 14" descr="A picture containing phone, screen&#10;&#10;Description automatically generated">
            <a:extLst>
              <a:ext uri="{FF2B5EF4-FFF2-40B4-BE49-F238E27FC236}">
                <a16:creationId xmlns:a16="http://schemas.microsoft.com/office/drawing/2014/main" id="{B235D428-2B6D-4B31-BF1F-00DCA486A8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025" y="4043505"/>
            <a:ext cx="1824099" cy="176792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B8B4A59C-412F-4424-93A5-AEA14E1D8B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63" y="4013200"/>
            <a:ext cx="1708888" cy="1656258"/>
          </a:xfrm>
          <a:prstGeom prst="rect">
            <a:avLst/>
          </a:prstGeom>
        </p:spPr>
      </p:pic>
      <p:pic>
        <p:nvPicPr>
          <p:cNvPr id="19" name="Picture 18" descr="A picture containing sitting, food, green, small&#10;&#10;Description automatically generated">
            <a:extLst>
              <a:ext uri="{FF2B5EF4-FFF2-40B4-BE49-F238E27FC236}">
                <a16:creationId xmlns:a16="http://schemas.microsoft.com/office/drawing/2014/main" id="{F91C7108-F339-43AD-9392-3409532152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730" y="4043505"/>
            <a:ext cx="1708888" cy="1656258"/>
          </a:xfrm>
          <a:prstGeom prst="rect">
            <a:avLst/>
          </a:prstGeom>
        </p:spPr>
      </p:pic>
      <p:pic>
        <p:nvPicPr>
          <p:cNvPr id="21" name="Picture 20" descr="A close up of a bottle&#10;&#10;Description automatically generated">
            <a:extLst>
              <a:ext uri="{FF2B5EF4-FFF2-40B4-BE49-F238E27FC236}">
                <a16:creationId xmlns:a16="http://schemas.microsoft.com/office/drawing/2014/main" id="{0E04299E-49F5-4C88-BB6D-9BC66D4D1C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20" y="4048570"/>
            <a:ext cx="1710588" cy="1656257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25DCDC88-6DFA-457A-9F09-78F9F858AE8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389" y="1564480"/>
            <a:ext cx="1710588" cy="1656257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41F5D0FD-0B44-4A91-A03B-759421DE04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29" y="4013201"/>
            <a:ext cx="1717083" cy="1656257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AF2A3BA6-B2E1-454F-B636-A00C579BBFB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730" y="4043505"/>
            <a:ext cx="1718473" cy="16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CAB0C-7F9A-493B-A63C-7D25B89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B95ED-40D1-43AB-86A6-B33390FA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433513"/>
            <a:ext cx="95440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82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CDAA2A-373E-456C-BC4B-ABA3B0A6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87" y="1408951"/>
            <a:ext cx="4230576" cy="39908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27758-D3F6-42F9-BE27-FFBFC8A5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99" y="1408951"/>
            <a:ext cx="4519712" cy="3990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C3C55-2B74-4B70-A07E-E01F084455B1}"/>
              </a:ext>
            </a:extLst>
          </p:cNvPr>
          <p:cNvSpPr txBox="1"/>
          <p:nvPr/>
        </p:nvSpPr>
        <p:spPr>
          <a:xfrm>
            <a:off x="2375881" y="5891726"/>
            <a:ext cx="3435928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350" b="1" dirty="0">
                <a:latin typeface="Arial" panose="020B0604020202020204" pitchFamily="34" charset="0"/>
                <a:cs typeface="Arial" panose="020B0604020202020204" pitchFamily="34" charset="0"/>
              </a:rPr>
              <a:t>https://globalecolabelling.net/</a:t>
            </a:r>
            <a:endParaRPr lang="uk-UA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Global Ecolabelling Network">
            <a:extLst>
              <a:ext uri="{FF2B5EF4-FFF2-40B4-BE49-F238E27FC236}">
                <a16:creationId xmlns:a16="http://schemas.microsoft.com/office/drawing/2014/main" id="{CAE94D0E-44BA-45F7-9106-DD57352C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05" y="5583606"/>
            <a:ext cx="818734" cy="8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ілка: вправо 11">
            <a:extLst>
              <a:ext uri="{FF2B5EF4-FFF2-40B4-BE49-F238E27FC236}">
                <a16:creationId xmlns:a16="http://schemas.microsoft.com/office/drawing/2014/main" id="{50A9968E-B926-409A-8BE7-B2EDA451BCD5}"/>
              </a:ext>
            </a:extLst>
          </p:cNvPr>
          <p:cNvSpPr/>
          <p:nvPr/>
        </p:nvSpPr>
        <p:spPr>
          <a:xfrm>
            <a:off x="3442855" y="3635087"/>
            <a:ext cx="533400" cy="2286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>
              <a:solidFill>
                <a:srgbClr val="92D050"/>
              </a:solidFill>
            </a:endParaRPr>
          </a:p>
        </p:txBody>
      </p:sp>
      <p:sp>
        <p:nvSpPr>
          <p:cNvPr id="7" name="Стрілка: вправо 17">
            <a:extLst>
              <a:ext uri="{FF2B5EF4-FFF2-40B4-BE49-F238E27FC236}">
                <a16:creationId xmlns:a16="http://schemas.microsoft.com/office/drawing/2014/main" id="{09D28F0F-6079-4B13-B519-9E8F31A70EAE}"/>
              </a:ext>
            </a:extLst>
          </p:cNvPr>
          <p:cNvSpPr/>
          <p:nvPr/>
        </p:nvSpPr>
        <p:spPr>
          <a:xfrm rot="3313721">
            <a:off x="8307998" y="3984907"/>
            <a:ext cx="330610" cy="22858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>
              <a:solidFill>
                <a:srgbClr val="92D050"/>
              </a:solidFill>
            </a:endParaRPr>
          </a:p>
        </p:txBody>
      </p:sp>
      <p:sp>
        <p:nvSpPr>
          <p:cNvPr id="8" name="Стрілка: вправо 18">
            <a:extLst>
              <a:ext uri="{FF2B5EF4-FFF2-40B4-BE49-F238E27FC236}">
                <a16:creationId xmlns:a16="http://schemas.microsoft.com/office/drawing/2014/main" id="{741CB1A5-AAFC-4A46-8971-7EAA01831BE6}"/>
              </a:ext>
            </a:extLst>
          </p:cNvPr>
          <p:cNvSpPr/>
          <p:nvPr/>
        </p:nvSpPr>
        <p:spPr>
          <a:xfrm rot="8646836">
            <a:off x="9415941" y="3063455"/>
            <a:ext cx="533400" cy="2286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E4FB9-5BA3-43C3-9085-17AD9A186B12}"/>
              </a:ext>
            </a:extLst>
          </p:cNvPr>
          <p:cNvSpPr txBox="1"/>
          <p:nvPr/>
        </p:nvSpPr>
        <p:spPr>
          <a:xfrm>
            <a:off x="3086340" y="3863686"/>
            <a:ext cx="7587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b="1" dirty="0"/>
              <a:t>Україна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BF88E-5EB8-4589-8B37-6EB874DBA8ED}"/>
              </a:ext>
            </a:extLst>
          </p:cNvPr>
          <p:cNvSpPr txBox="1"/>
          <p:nvPr/>
        </p:nvSpPr>
        <p:spPr>
          <a:xfrm>
            <a:off x="8285149" y="3635086"/>
            <a:ext cx="732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b="1" dirty="0"/>
              <a:t>Канада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418F7-5B91-45F8-B8BC-8CFCC242A93E}"/>
              </a:ext>
            </a:extLst>
          </p:cNvPr>
          <p:cNvSpPr txBox="1"/>
          <p:nvPr/>
        </p:nvSpPr>
        <p:spPr>
          <a:xfrm>
            <a:off x="9540839" y="2642376"/>
            <a:ext cx="992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b="1" dirty="0"/>
              <a:t>Німеччина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7F90F0-9103-4DA4-8292-8E4492999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492" y="5590366"/>
            <a:ext cx="1966436" cy="740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F596E5-89A8-4825-8E15-9D6AB127CC5E}"/>
              </a:ext>
            </a:extLst>
          </p:cNvPr>
          <p:cNvSpPr txBox="1"/>
          <p:nvPr/>
        </p:nvSpPr>
        <p:spPr>
          <a:xfrm>
            <a:off x="8333670" y="5933898"/>
            <a:ext cx="2128293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ISO 14024:2018</a:t>
            </a:r>
            <a:endParaRPr lang="uk-UA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19B7871-6CD6-48B7-BCCE-BA30F8CA4FF8}"/>
              </a:ext>
            </a:extLst>
          </p:cNvPr>
          <p:cNvSpPr txBox="1">
            <a:spLocks/>
          </p:cNvSpPr>
          <p:nvPr/>
        </p:nvSpPr>
        <p:spPr>
          <a:xfrm>
            <a:off x="1023724" y="580365"/>
            <a:ext cx="8936603" cy="374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Екологічне маркування на пакуванні сертифікованої продукції згідно з ДСТУ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ISO14024 | ISO 14024</a:t>
            </a:r>
          </a:p>
        </p:txBody>
      </p:sp>
    </p:spTree>
    <p:extLst>
      <p:ext uri="{BB962C8B-B14F-4D97-AF65-F5344CB8AC3E}">
        <p14:creationId xmlns:p14="http://schemas.microsoft.com/office/powerpoint/2010/main" val="264495650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" y="1643743"/>
            <a:ext cx="3557756" cy="4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28" y="1640669"/>
            <a:ext cx="4392285" cy="4746749"/>
          </a:xfrm>
          <a:prstGeom prst="rect">
            <a:avLst/>
          </a:prstGeom>
        </p:spPr>
      </p:pic>
      <p:pic>
        <p:nvPicPr>
          <p:cNvPr id="8" name="Picture 4" descr="https://scontent-frt3-2.xx.fbcdn.net/v/t1.0-9/95242245_3158598987524141_8052566885427838976_n.jpg?_nc_cat=101&amp;_nc_sid=730e14&amp;_nc_ohc=iwHNRv6byrsAX_z1oJu&amp;_nc_ht=scontent-frt3-2.xx&amp;oh=0014c11970b2fad04a8ec17516c91df8&amp;oe=5FAA47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662" y="1640668"/>
            <a:ext cx="3560061" cy="47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9350" y="735686"/>
            <a:ext cx="904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Екологічно сертифіковані ЛФМ згідно з ДСТУ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ISO14024 | ISO 14024</a:t>
            </a: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58447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50077"/>
            <a:ext cx="4612585" cy="6150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83" y="350076"/>
            <a:ext cx="6150113" cy="6150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453" y="5353579"/>
            <a:ext cx="4257261" cy="12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90CBBC-FA96-4FF9-A712-BA5D04AE70FE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12192000" cy="6889750"/>
            <a:chOff x="0" y="-16050"/>
            <a:chExt cx="12192000" cy="6890099"/>
          </a:xfrm>
        </p:grpSpPr>
        <p:pic>
          <p:nvPicPr>
            <p:cNvPr id="7190" name="Picture 19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0D66DD8-8321-4E90-BAEB-20550F66F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6050"/>
              <a:ext cx="12192000" cy="689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1E1E27-1696-47CF-BC3C-0C35DE509EB8}"/>
                </a:ext>
              </a:extLst>
            </p:cNvPr>
            <p:cNvSpPr/>
            <p:nvPr/>
          </p:nvSpPr>
          <p:spPr>
            <a:xfrm>
              <a:off x="880358" y="337981"/>
              <a:ext cx="10835392" cy="769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>
                  <a:latin typeface="+mn-lt"/>
                </a:rPr>
                <a:t>Стандарт </a:t>
              </a:r>
              <a:r>
                <a:rPr lang="ru-RU" sz="4400" b="1" dirty="0" err="1">
                  <a:latin typeface="+mn-lt"/>
                </a:rPr>
                <a:t>екологічного</a:t>
              </a:r>
              <a:r>
                <a:rPr lang="ru-RU" sz="4400" b="1" dirty="0">
                  <a:latin typeface="+mn-lt"/>
                </a:rPr>
                <a:t> </a:t>
              </a:r>
              <a:r>
                <a:rPr lang="ru-RU" sz="4400" b="1" dirty="0" err="1">
                  <a:latin typeface="+mn-lt"/>
                </a:rPr>
                <a:t>маркування</a:t>
              </a:r>
              <a:endParaRPr lang="en-US" sz="4400" b="1" dirty="0"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58" y="1262063"/>
            <a:ext cx="3764842" cy="528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9" descr="A picture containing clock&#10;&#10;Description automatically generated">
            <a:extLst>
              <a:ext uri="{FF2B5EF4-FFF2-40B4-BE49-F238E27FC236}">
                <a16:creationId xmlns:a16="http://schemas.microsoft.com/office/drawing/2014/main" id="{51262A66-117A-483D-B16F-4266749C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68" y="3514954"/>
            <a:ext cx="1053086" cy="117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AAA8469-3A6D-4359-B9F4-D9BA7E6D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27" y="1283498"/>
            <a:ext cx="1160084" cy="11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EBC2131-AD77-45F3-9C1A-BFBC6D2E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552" y="3501144"/>
            <a:ext cx="1250187" cy="11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2">
            <a:extLst>
              <a:ext uri="{FF2B5EF4-FFF2-40B4-BE49-F238E27FC236}">
                <a16:creationId xmlns:a16="http://schemas.microsoft.com/office/drawing/2014/main" id="{C283718E-03F2-4C8D-A8B4-1D84067C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66" y="5429334"/>
            <a:ext cx="1233293" cy="134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3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76448875-9CFE-4265-B2CD-26C4551D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855631" y="2464269"/>
            <a:ext cx="540622" cy="69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4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DF6281F-6FA2-4379-88C5-97681F45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959" y="2471739"/>
            <a:ext cx="692671" cy="5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5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E9A43C24-09E0-4AE2-8076-125B43A1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9100580" y="4989527"/>
            <a:ext cx="540622" cy="69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6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1E558E3-9FE5-434A-8ED8-CA9E1250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03" y="5065553"/>
            <a:ext cx="692671" cy="5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9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31A5D31E-154E-4DF4-A847-887185D13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36" y="1781014"/>
            <a:ext cx="388572" cy="62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83218-7E47-4440-80E9-653576B1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55" y="5671560"/>
            <a:ext cx="608199" cy="7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DCC81493-3696-4251-A4EF-C756CB75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721" y="5429334"/>
            <a:ext cx="557516" cy="8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A023E49-D965-4F77-90DF-5CD6AC5D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80" y="1877618"/>
            <a:ext cx="720829" cy="6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29" y="1575706"/>
            <a:ext cx="6502311" cy="608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13961" y="1424818"/>
            <a:ext cx="6973239" cy="422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Встановлює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вимоги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до </a:t>
            </a: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продукції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та </a:t>
            </a: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її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Calibri"/>
                <a:cs typeface="+mn-cs"/>
              </a:rPr>
              <a:t>життєвого</a:t>
            </a:r>
            <a:r>
              <a:rPr lang="ru-RU" sz="2800" b="1" dirty="0">
                <a:solidFill>
                  <a:prstClr val="black"/>
                </a:solidFill>
                <a:latin typeface="Calibri"/>
                <a:cs typeface="+mn-cs"/>
              </a:rPr>
              <a:t> циклу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за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показниками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що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підтверджують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її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екологічні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переваги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b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Виробники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повинні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враховувати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вимоги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стандарту,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виключати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з продукту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небезпечні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складники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запобігати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забрудненню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переробляти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відходи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зберігати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енергію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та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природні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alibri"/>
                <a:cs typeface="+mn-cs"/>
              </a:rPr>
              <a:t>ресурси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93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967893" y="1"/>
            <a:ext cx="6224108" cy="6857999"/>
          </a:xfrm>
          <a:prstGeom prst="rect">
            <a:avLst/>
          </a:prstGeom>
          <a:solidFill>
            <a:srgbClr val="F3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967892" y="-1"/>
            <a:ext cx="6224108" cy="1133475"/>
          </a:xfrm>
          <a:prstGeom prst="rect">
            <a:avLst/>
          </a:prstGeom>
          <a:solidFill>
            <a:srgbClr val="50B8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142150" y="250304"/>
            <a:ext cx="604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Запрошуємо до співпраці!</a:t>
            </a:r>
          </a:p>
        </p:txBody>
      </p:sp>
      <p:sp>
        <p:nvSpPr>
          <p:cNvPr id="3" name="TextBox 22"/>
          <p:cNvSpPr txBox="1"/>
          <p:nvPr/>
        </p:nvSpPr>
        <p:spPr>
          <a:xfrm>
            <a:off x="7446658" y="3282834"/>
            <a:ext cx="40714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svitla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na.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berzina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@gmail.com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7"/>
          <p:cNvSpPr txBox="1"/>
          <p:nvPr/>
        </p:nvSpPr>
        <p:spPr>
          <a:xfrm>
            <a:off x="6677025" y="2480356"/>
            <a:ext cx="494347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008D3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Світлана </a:t>
            </a:r>
            <a:r>
              <a:rPr lang="uk-UA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Берзіна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1E254865-39E6-499B-BDA7-F95E16711D97}"/>
              </a:ext>
            </a:extLst>
          </p:cNvPr>
          <p:cNvSpPr txBox="1"/>
          <p:nvPr/>
        </p:nvSpPr>
        <p:spPr>
          <a:xfrm>
            <a:off x="5967892" y="3275860"/>
            <a:ext cx="2325128" cy="41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9FE03-53ED-49A8-80C3-9BCBAF883D5E}"/>
              </a:ext>
            </a:extLst>
          </p:cNvPr>
          <p:cNvSpPr txBox="1"/>
          <p:nvPr/>
        </p:nvSpPr>
        <p:spPr>
          <a:xfrm>
            <a:off x="7387116" y="3870037"/>
            <a:ext cx="2823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Viber, Telegram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, WhatsApp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+38 099 642-81-57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D9C85A-7C3E-435C-A27F-32BB98E3E98F}"/>
              </a:ext>
            </a:extLst>
          </p:cNvPr>
          <p:cNvSpPr txBox="1"/>
          <p:nvPr/>
        </p:nvSpPr>
        <p:spPr>
          <a:xfrm>
            <a:off x="7433169" y="4678438"/>
            <a:ext cx="3885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www.livingplanet.org.ua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D:\kristina\download\smartph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50" y="3950803"/>
            <a:ext cx="423244" cy="4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kristina\download\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39" y="3293815"/>
            <a:ext cx="423244" cy="4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kristina\download\globaliz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11" y="4636093"/>
            <a:ext cx="423244" cy="4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F81D20-AC49-4C7E-A047-2A4E73332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44" y="196016"/>
            <a:ext cx="5121084" cy="61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140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A97451-B901-46E4-9FCD-6652BC34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646EB2-B10F-445E-9819-48F3A3EC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1" y="65314"/>
            <a:ext cx="5684006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9173C3-34F0-4518-B788-4EE1224C1DAD}"/>
              </a:ext>
            </a:extLst>
          </p:cNvPr>
          <p:cNvSpPr/>
          <p:nvPr/>
        </p:nvSpPr>
        <p:spPr>
          <a:xfrm>
            <a:off x="6988630" y="518582"/>
            <a:ext cx="4784271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Європейські програми екологічного маркування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відповідають міжнародному стандарту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ISO 14024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інтегровані з вимогами стандартів екологічного маркування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Ecolabel.EU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;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в</a:t>
            </a:r>
            <a:r>
              <a:rPr lang="ru-UA" sz="2800" dirty="0" err="1">
                <a:solidFill>
                  <a:prstClr val="black"/>
                </a:solidFill>
                <a:latin typeface="Calibri"/>
              </a:rPr>
              <a:t>изнан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і на міжнародному рівні.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48D43D-956E-4D69-8A48-B89C3169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15" y="5291668"/>
            <a:ext cx="2857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fruit, many&#10;&#10;Description automatically generated">
            <a:extLst>
              <a:ext uri="{FF2B5EF4-FFF2-40B4-BE49-F238E27FC236}">
                <a16:creationId xmlns:a16="http://schemas.microsoft.com/office/drawing/2014/main" id="{F89ADE7D-B990-4895-97FD-8CC8EA71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FAF18-258D-414A-B804-C86DD5C09800}"/>
              </a:ext>
            </a:extLst>
          </p:cNvPr>
          <p:cNvSpPr txBox="1"/>
          <p:nvPr/>
        </p:nvSpPr>
        <p:spPr>
          <a:xfrm>
            <a:off x="1054100" y="161925"/>
            <a:ext cx="9879013" cy="9239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chemeClr val="tx1"/>
                </a:solidFill>
              </a:rPr>
              <a:t>Право на екологічне маркування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5" name="Picture 4" descr="A picture containing cat&#10;&#10;Description automatically generated">
            <a:extLst>
              <a:ext uri="{FF2B5EF4-FFF2-40B4-BE49-F238E27FC236}">
                <a16:creationId xmlns:a16="http://schemas.microsoft.com/office/drawing/2014/main" id="{A7CFF677-4423-4169-B609-5D2D1DFF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242E27-6431-4765-86BB-9F77F12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288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1B3C8-7C33-49F5-8CF4-ED8E129E6DE8}"/>
              </a:ext>
            </a:extLst>
          </p:cNvPr>
          <p:cNvSpPr txBox="1"/>
          <p:nvPr/>
        </p:nvSpPr>
        <p:spPr>
          <a:xfrm>
            <a:off x="1054100" y="2560638"/>
            <a:ext cx="4481513" cy="1939925"/>
          </a:xfrm>
          <a:prstGeom prst="rect">
            <a:avLst/>
          </a:prstGeom>
          <a:solidFill>
            <a:srgbClr val="F9F8F7"/>
          </a:solidFill>
          <a:ln>
            <a:solidFill>
              <a:srgbClr val="F9F8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/>
              <a:t>Право на екологічне маркування отримують тільки ті товари, які пройшли спеціальну оцінку (сертифікацію) і відповідають екологічним стандартам.</a:t>
            </a:r>
            <a:endParaRPr lang="en-US" sz="2400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FE9A11-23B1-43F2-B8D2-16A3946D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" y="-135732"/>
            <a:ext cx="12053888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3EF533-3D6A-454B-B5BA-2BBA5759905B}"/>
              </a:ext>
            </a:extLst>
          </p:cNvPr>
          <p:cNvCxnSpPr/>
          <p:nvPr/>
        </p:nvCxnSpPr>
        <p:spPr>
          <a:xfrm flipV="1">
            <a:off x="171450" y="4894263"/>
            <a:ext cx="1536700" cy="385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49035-CE02-4E19-8123-43F7E30E4075}"/>
              </a:ext>
            </a:extLst>
          </p:cNvPr>
          <p:cNvCxnSpPr>
            <a:cxnSpLocks/>
          </p:cNvCxnSpPr>
          <p:nvPr/>
        </p:nvCxnSpPr>
        <p:spPr>
          <a:xfrm>
            <a:off x="280988" y="3506788"/>
            <a:ext cx="1427162" cy="3683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1332C8-30CA-4E11-A365-869DEB255022}"/>
              </a:ext>
            </a:extLst>
          </p:cNvPr>
          <p:cNvSpPr txBox="1"/>
          <p:nvPr/>
        </p:nvSpPr>
        <p:spPr>
          <a:xfrm>
            <a:off x="6323518" y="457633"/>
            <a:ext cx="498272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+mn-lt"/>
              </a:rPr>
              <a:t>Право на екологічне маркування </a:t>
            </a:r>
            <a:r>
              <a:rPr lang="uk-UA" sz="2800" dirty="0">
                <a:latin typeface="+mn-lt"/>
              </a:rPr>
              <a:t>отримує продукція яка успішно пройшла незалежну оцінку у спеціальному органі.</a:t>
            </a:r>
          </a:p>
          <a:p>
            <a:pPr algn="ctr">
              <a:defRPr/>
            </a:pPr>
            <a:endParaRPr lang="uk-UA" sz="2800" dirty="0">
              <a:latin typeface="+mn-lt"/>
            </a:endParaRPr>
          </a:p>
          <a:p>
            <a:pPr algn="ctr">
              <a:defRPr/>
            </a:pPr>
            <a:r>
              <a:rPr lang="uk-UA" sz="2800" dirty="0">
                <a:latin typeface="+mn-lt"/>
              </a:rPr>
              <a:t>Оцінюється продукт та всі стадії його </a:t>
            </a:r>
            <a:r>
              <a:rPr lang="uk-UA" sz="2800" b="1" dirty="0">
                <a:latin typeface="+mn-lt"/>
              </a:rPr>
              <a:t>життєвого циклу</a:t>
            </a:r>
            <a:r>
              <a:rPr lang="uk-UA" sz="2800" dirty="0">
                <a:latin typeface="+mn-lt"/>
              </a:rPr>
              <a:t>.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 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Продукція позначена екологічним маркуванням             є більш безпечною 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для людини і довкілля.</a:t>
            </a:r>
          </a:p>
        </p:txBody>
      </p:sp>
    </p:spTree>
    <p:extLst>
      <p:ext uri="{BB962C8B-B14F-4D97-AF65-F5344CB8AC3E}">
        <p14:creationId xmlns:p14="http://schemas.microsoft.com/office/powerpoint/2010/main" val="2150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 idx="4294967295"/>
          </p:nvPr>
        </p:nvSpPr>
        <p:spPr>
          <a:xfrm>
            <a:off x="754011" y="438000"/>
            <a:ext cx="9565216" cy="313318"/>
          </a:xfrm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33" defTabSz="1219170">
              <a:spcBef>
                <a:spcPts val="151"/>
              </a:spcBef>
            </a:pP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Екологічно сертифікована продукція згідно з </a:t>
            </a:r>
            <a:r>
              <a:rPr lang="en-US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ISO 14024</a:t>
            </a: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 не може бути класифікована як</a:t>
            </a:r>
            <a:endParaRPr lang="ru-RU" altLang="ru-RU" sz="1867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4" y="2429934"/>
            <a:ext cx="1430867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1016001"/>
            <a:ext cx="1354667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3881967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3067475" y="3847742"/>
            <a:ext cx="2836696" cy="4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3036630" y="1106971"/>
            <a:ext cx="4468283" cy="245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3043769" y="4447117"/>
            <a:ext cx="3007783" cy="31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7020984" y="1790700"/>
            <a:ext cx="2133600" cy="2042584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7810500" y="2658534"/>
            <a:ext cx="608292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200" dirty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8314267" y="1534584"/>
            <a:ext cx="2436284" cy="1642533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10035118" y="2250018"/>
            <a:ext cx="1240367" cy="2645833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7107767" y="3162300"/>
            <a:ext cx="1612900" cy="2506133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8250767" y="4574118"/>
            <a:ext cx="2711451" cy="1138767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5376334" y="7641167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422901" y="13214351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422901" y="10049933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2501901" y="1316567"/>
            <a:ext cx="0" cy="42672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482064" y="5581850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501901" y="4574118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468034" y="306281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482064" y="1331679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8421430" y="3135431"/>
            <a:ext cx="1502833" cy="12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467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010834"/>
            <a:ext cx="567267" cy="6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67" y="3754967"/>
            <a:ext cx="687917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5" y="2010834"/>
            <a:ext cx="654049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47" y="3361382"/>
            <a:ext cx="57150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1" y="4808009"/>
            <a:ext cx="393700" cy="6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9877987" y="2499785"/>
            <a:ext cx="564029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10160001" y="4136514"/>
            <a:ext cx="855774" cy="5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7457017" y="4447117"/>
            <a:ext cx="480672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9172846" y="5005955"/>
            <a:ext cx="1325455" cy="4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08" y="5308874"/>
            <a:ext cx="1144625" cy="9828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159" y="5538369"/>
            <a:ext cx="961492" cy="8256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590" y="5712885"/>
            <a:ext cx="1178319" cy="520957"/>
          </a:xfrm>
          <a:prstGeom prst="rect">
            <a:avLst/>
          </a:prstGeom>
        </p:spPr>
      </p:pic>
      <p:pic>
        <p:nvPicPr>
          <p:cNvPr id="38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3" y="5284608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3111168" y="5465840"/>
            <a:ext cx="2108532" cy="2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4793" y="3412074"/>
            <a:ext cx="270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altLang="ru-RU" sz="1400" dirty="0">
                <a:latin typeface="+mn-lt"/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400" dirty="0">
              <a:latin typeface="+mn-lt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501901" y="388196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3004793" y="5987466"/>
            <a:ext cx="3371247" cy="7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6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6840725" y="6215220"/>
            <a:ext cx="3072048" cy="32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8191" y="5987466"/>
            <a:ext cx="333375" cy="6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3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B39192-86B8-4881-AB20-2E60FAEC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23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3F020A-38F9-4B41-8000-D20AAA7C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53" y="0"/>
            <a:ext cx="943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61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озможно, это изображение (цветок)">
            <a:extLst>
              <a:ext uri="{FF2B5EF4-FFF2-40B4-BE49-F238E27FC236}">
                <a16:creationId xmlns:a16="http://schemas.microsoft.com/office/drawing/2014/main" id="{F8D1E3C0-A0AF-4BC4-BDE1-16F80D3EB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2" y="1034142"/>
            <a:ext cx="4482874" cy="44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legram — Википедия">
            <a:extLst>
              <a:ext uri="{FF2B5EF4-FFF2-40B4-BE49-F238E27FC236}">
                <a16:creationId xmlns:a16="http://schemas.microsoft.com/office/drawing/2014/main" id="{8FCE33B3-C3D9-4318-B0E0-03C246CD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0" y="802984"/>
            <a:ext cx="1556325" cy="15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ber: Звонки и Сообщения скачать на Android бесплатно">
            <a:extLst>
              <a:ext uri="{FF2B5EF4-FFF2-40B4-BE49-F238E27FC236}">
                <a16:creationId xmlns:a16="http://schemas.microsoft.com/office/drawing/2014/main" id="{73F57E5F-FDB9-4FCA-8962-8FE7E362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306" y="670211"/>
            <a:ext cx="1821873" cy="18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B101E-1E64-4107-801A-A77F07C7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41" y="2824293"/>
            <a:ext cx="2118029" cy="1933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D8307-5896-4544-8221-3FE8E13F4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9306" y="2824293"/>
            <a:ext cx="1711495" cy="16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5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84" y="1502389"/>
            <a:ext cx="5984784" cy="394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15" descr="qr-code_EcoLabel">
            <a:extLst>
              <a:ext uri="{FF2B5EF4-FFF2-40B4-BE49-F238E27FC236}">
                <a16:creationId xmlns:a16="http://schemas.microsoft.com/office/drawing/2014/main" id="{F6AF80BB-25ED-472E-92DD-3527BF86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1" y="850529"/>
            <a:ext cx="1446357" cy="14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App Store PNG Logo, Apple Store (iOS) Icon Free Download - Free ...">
            <a:extLst>
              <a:ext uri="{FF2B5EF4-FFF2-40B4-BE49-F238E27FC236}">
                <a16:creationId xmlns:a16="http://schemas.microsoft.com/office/drawing/2014/main" id="{94D22FD5-5B9D-41B9-94A1-164E15F99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1"/>
          <a:stretch/>
        </p:blipFill>
        <p:spPr bwMode="auto">
          <a:xfrm>
            <a:off x="2661382" y="1285350"/>
            <a:ext cx="2260228" cy="75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 descr="http://qrcoder.ru/code/?https%3A%2F%2Fapps.apple.com%2Fru%2Fapp%2Fecolabel-guide%2Fid1415720121&amp;4&amp;0">
            <a:extLst>
              <a:ext uri="{FF2B5EF4-FFF2-40B4-BE49-F238E27FC236}">
                <a16:creationId xmlns:a16="http://schemas.microsoft.com/office/drawing/2014/main" id="{0B82CC82-21F8-442A-9C81-87C473BA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5" y="3700960"/>
            <a:ext cx="1856258" cy="185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App Store PNG Logo, Apple Store (iOS) Icon Free Download - Free ...">
            <a:extLst>
              <a:ext uri="{FF2B5EF4-FFF2-40B4-BE49-F238E27FC236}">
                <a16:creationId xmlns:a16="http://schemas.microsoft.com/office/drawing/2014/main" id="{2833EC39-1DC2-4BE3-ABE2-039CA9765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0"/>
          <a:stretch/>
        </p:blipFill>
        <p:spPr bwMode="auto">
          <a:xfrm>
            <a:off x="2627837" y="4515347"/>
            <a:ext cx="2414826" cy="8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6184" y="665472"/>
            <a:ext cx="590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ВИЗНАЧИТИ ЗНАЧЕННЯ МАРКУВАННЯ – ПРОСТО </a:t>
            </a:r>
          </a:p>
          <a:p>
            <a:r>
              <a:rPr lang="uk-UA" b="1" dirty="0"/>
              <a:t>СКАНУЙ І ДІЗНАЙСЯ;-)</a:t>
            </a:r>
            <a:endParaRPr lang="ru-RU" b="1" dirty="0"/>
          </a:p>
        </p:txBody>
      </p:sp>
      <p:pic>
        <p:nvPicPr>
          <p:cNvPr id="10242" name="Picture 2" descr="Приложения в Google Play – Ecolabel Guide (гид по экомаркировкам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37" y="2116255"/>
            <a:ext cx="2327318" cy="232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03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8B82474-5654-43AE-B428-A64A65B9F383}"/>
              </a:ext>
            </a:extLst>
          </p:cNvPr>
          <p:cNvSpPr/>
          <p:nvPr/>
        </p:nvSpPr>
        <p:spPr bwMode="auto">
          <a:xfrm>
            <a:off x="16" y="6440488"/>
            <a:ext cx="438151" cy="43180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D9937F-C202-420D-A544-76FDD17391DD}"/>
              </a:ext>
            </a:extLst>
          </p:cNvPr>
          <p:cNvSpPr/>
          <p:nvPr/>
        </p:nvSpPr>
        <p:spPr bwMode="auto">
          <a:xfrm>
            <a:off x="11753897" y="6426200"/>
            <a:ext cx="438151" cy="43180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12" name="Rectangle 898">
            <a:extLst>
              <a:ext uri="{FF2B5EF4-FFF2-40B4-BE49-F238E27FC236}">
                <a16:creationId xmlns:a16="http://schemas.microsoft.com/office/drawing/2014/main" id="{D09BED6E-61E6-4800-9797-E652EA0CEDEA}"/>
              </a:ext>
            </a:extLst>
          </p:cNvPr>
          <p:cNvSpPr/>
          <p:nvPr/>
        </p:nvSpPr>
        <p:spPr bwMode="auto">
          <a:xfrm>
            <a:off x="11753897" y="-17463"/>
            <a:ext cx="438151" cy="438151"/>
          </a:xfrm>
          <a:prstGeom prst="rect">
            <a:avLst/>
          </a:prstGeom>
          <a:solidFill>
            <a:srgbClr val="C0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07D3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67D90-3BAE-4325-8FDE-5DFCA35CD4E5}"/>
              </a:ext>
            </a:extLst>
          </p:cNvPr>
          <p:cNvSpPr/>
          <p:nvPr/>
        </p:nvSpPr>
        <p:spPr bwMode="auto">
          <a:xfrm>
            <a:off x="4439426" y="420689"/>
            <a:ext cx="7306535" cy="12334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0B0EEB-B96E-4B78-B39A-130576B36F12}"/>
              </a:ext>
            </a:extLst>
          </p:cNvPr>
          <p:cNvSpPr/>
          <p:nvPr/>
        </p:nvSpPr>
        <p:spPr>
          <a:xfrm>
            <a:off x="4495813" y="640004"/>
            <a:ext cx="7034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/>
              <a:t>ПРОЙДИ ТЕСТ НА ЗНАННЯ </a:t>
            </a:r>
          </a:p>
          <a:p>
            <a:pPr algn="ctr"/>
            <a:r>
              <a:rPr lang="ru-RU" altLang="ru-RU" sz="2400" b="1" dirty="0"/>
              <a:t>МАРКУВАННЯ</a:t>
            </a:r>
            <a:endParaRPr lang="en-US" sz="2400" b="1" dirty="0"/>
          </a:p>
        </p:txBody>
      </p:sp>
      <p:pic>
        <p:nvPicPr>
          <p:cNvPr id="6" name="Picture 5" descr="A picture containing room, computer, man&#10;&#10;Description automatically generated">
            <a:extLst>
              <a:ext uri="{FF2B5EF4-FFF2-40B4-BE49-F238E27FC236}">
                <a16:creationId xmlns:a16="http://schemas.microsoft.com/office/drawing/2014/main" id="{E0E67587-25FB-444E-9133-0AB63045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" y="328612"/>
            <a:ext cx="4400551" cy="6200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1FD57-355D-4E0C-B9CE-018F740658D7}"/>
              </a:ext>
            </a:extLst>
          </p:cNvPr>
          <p:cNvSpPr txBox="1"/>
          <p:nvPr/>
        </p:nvSpPr>
        <p:spPr>
          <a:xfrm>
            <a:off x="5490771" y="2105773"/>
            <a:ext cx="4881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http://www.e-comon.org.ua/test/index.html</a:t>
            </a:r>
            <a:endParaRPr lang="ru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9D4542-E857-49DF-AE88-EE3BF0EF8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331" y="2926702"/>
            <a:ext cx="2424376" cy="20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27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35C6DCC3-BCF1-42DC-A319-652C99F5D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590" y="3257062"/>
            <a:ext cx="2533650" cy="68579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uk-UA" dirty="0">
                <a:effectLst/>
                <a:ea typeface="Times New Roman"/>
                <a:cs typeface="Times New Roman"/>
              </a:rPr>
              <a:t>Дія 2.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uk-UA" dirty="0">
                <a:effectLst/>
                <a:ea typeface="Times New Roman"/>
                <a:cs typeface="Times New Roman"/>
              </a:rPr>
              <a:t>Торбинки для покупок.</a:t>
            </a:r>
            <a:endParaRPr lang="uk-UA" dirty="0">
              <a:ea typeface="Times New Roman"/>
              <a:cs typeface="Times New Roman"/>
            </a:endParaRPr>
          </a:p>
          <a:p>
            <a:pPr marL="0" indent="0" algn="ctr">
              <a:buNone/>
            </a:pPr>
            <a:endParaRPr lang="uk-UA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925D94C-633D-4EDB-9D60-91FEA308AE2D}"/>
              </a:ext>
            </a:extLst>
          </p:cNvPr>
          <p:cNvSpPr txBox="1">
            <a:spLocks/>
          </p:cNvSpPr>
          <p:nvPr/>
        </p:nvSpPr>
        <p:spPr bwMode="auto">
          <a:xfrm>
            <a:off x="661430" y="3257062"/>
            <a:ext cx="2667000" cy="195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dirty="0">
                <a:ea typeface="Times New Roman"/>
                <a:cs typeface="Times New Roman"/>
              </a:rPr>
              <a:t>Дія 1. Сортуємо відходи.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34466-0861-479E-B501-71455C9095E5}"/>
              </a:ext>
            </a:extLst>
          </p:cNvPr>
          <p:cNvSpPr/>
          <p:nvPr/>
        </p:nvSpPr>
        <p:spPr>
          <a:xfrm>
            <a:off x="6436240" y="3257062"/>
            <a:ext cx="3238500" cy="175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Дія 3.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Друге життя старих речей.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2DBC7-526C-4708-9289-28E7C69056D2}"/>
              </a:ext>
            </a:extLst>
          </p:cNvPr>
          <p:cNvSpPr/>
          <p:nvPr/>
        </p:nvSpPr>
        <p:spPr>
          <a:xfrm>
            <a:off x="9681605" y="3238019"/>
            <a:ext cx="2069341" cy="232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Дія 4.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200" dirty="0">
                <a:latin typeface="+mn-lt"/>
                <a:ea typeface="Times New Roman"/>
                <a:cs typeface="Times New Roman"/>
              </a:rPr>
              <a:t>Допомога своїй громаді.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49E992A-F2C6-4E14-9127-18D066F4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870" y="923444"/>
            <a:ext cx="2007091" cy="2238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8D7ACEA-003B-418A-8926-C2F7CB609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30" y="1799082"/>
            <a:ext cx="1091468" cy="136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D0FB8E-D4B8-497E-B9FB-4AE7A3A30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5744" y="1799083"/>
            <a:ext cx="1091469" cy="1362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E5B84D7-A6A4-404A-823F-48D4D8DBD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0987" y="1799083"/>
            <a:ext cx="1087218" cy="136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9A2C66E-F805-488D-AC72-2BEE0326B0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83953" y="1537289"/>
            <a:ext cx="1900441" cy="162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5C63C3F-537F-4587-968D-7D8E68A39B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8394" y="1609230"/>
            <a:ext cx="1552072" cy="1552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B9F21D-93DA-49F3-8EEF-C4888B33A243}"/>
              </a:ext>
            </a:extLst>
          </p:cNvPr>
          <p:cNvSpPr/>
          <p:nvPr/>
        </p:nvSpPr>
        <p:spPr bwMode="auto">
          <a:xfrm>
            <a:off x="11753849" y="0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15" name="Rectangle 898">
            <a:extLst>
              <a:ext uri="{FF2B5EF4-FFF2-40B4-BE49-F238E27FC236}">
                <a16:creationId xmlns:a16="http://schemas.microsoft.com/office/drawing/2014/main" id="{912DE515-806E-4BC5-8733-8DF31E6ED719}"/>
              </a:ext>
            </a:extLst>
          </p:cNvPr>
          <p:cNvSpPr/>
          <p:nvPr/>
        </p:nvSpPr>
        <p:spPr bwMode="auto">
          <a:xfrm>
            <a:off x="0" y="0"/>
            <a:ext cx="438151" cy="438151"/>
          </a:xfrm>
          <a:prstGeom prst="rect">
            <a:avLst/>
          </a:prstGeom>
          <a:solidFill>
            <a:srgbClr val="C0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ECDD1-6B38-4442-A43A-A568D5653859}"/>
              </a:ext>
            </a:extLst>
          </p:cNvPr>
          <p:cNvSpPr/>
          <p:nvPr/>
        </p:nvSpPr>
        <p:spPr bwMode="auto">
          <a:xfrm>
            <a:off x="3194" y="6423024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6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ÐÐ°ÑÑÐ¸Ð½ÐºÐ¸ Ð¿Ð¾ Ð·Ð°Ð¿ÑÐ¾ÑÑ ÑÐ¾ÑÑÑÐ²Ð°Ð½Ð½Ñ Ð²ÑÐ´ÑÐ¾Ð´Ñ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08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8561" y="2163599"/>
            <a:ext cx="3352800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600307"/>
            <a:ext cx="403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Для виробництва офісного паперу що задовільнить річний обсяг споживання  у світі необхідно витрубити </a:t>
            </a:r>
            <a:r>
              <a:rPr lang="uk-UA" b="1" dirty="0"/>
              <a:t>768 мільйонів дерев</a:t>
            </a:r>
            <a:endParaRPr lang="ru-RU" b="1" dirty="0"/>
          </a:p>
        </p:txBody>
      </p:sp>
      <p:sp>
        <p:nvSpPr>
          <p:cNvPr id="9" name="AutoShape 2" descr="Повінь у Карпатах знищила особливе смарагдове озеро, фото | Стайл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27" y="210974"/>
            <a:ext cx="6191250" cy="39052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64019" y="4579488"/>
            <a:ext cx="4605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1 дерево = 12 500 аркушів паперу. </a:t>
            </a:r>
            <a:r>
              <a:rPr lang="uk-UA" dirty="0">
                <a:latin typeface="+mn-lt"/>
              </a:rPr>
              <a:t>Зменшення споживання паперу на </a:t>
            </a:r>
          </a:p>
          <a:p>
            <a:r>
              <a:rPr lang="uk-UA" dirty="0">
                <a:latin typeface="+mn-lt"/>
              </a:rPr>
              <a:t>12 500 аркушів, дозволяє врятувати одне дерево.</a:t>
            </a:r>
          </a:p>
        </p:txBody>
      </p:sp>
      <p:pic>
        <p:nvPicPr>
          <p:cNvPr id="16388" name="Picture 4" descr="Картинки для детей сосна (100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76" y="3165024"/>
            <a:ext cx="2052039" cy="30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8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7519D-F8FB-413D-91C6-88D4FDC5D88F}"/>
              </a:ext>
            </a:extLst>
          </p:cNvPr>
          <p:cNvSpPr/>
          <p:nvPr/>
        </p:nvSpPr>
        <p:spPr>
          <a:xfrm>
            <a:off x="5010150" y="4283075"/>
            <a:ext cx="1335088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Надмірне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Утворення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сміття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1D0172-1F5A-4069-A17B-65AE853A72E1}"/>
              </a:ext>
            </a:extLst>
          </p:cNvPr>
          <p:cNvSpPr/>
          <p:nvPr/>
        </p:nvSpPr>
        <p:spPr>
          <a:xfrm>
            <a:off x="415925" y="4329113"/>
            <a:ext cx="2370138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Знищення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невідновлювальних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ресурсів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46111-0C69-4FF2-93DE-2E04E7A5BFEE}"/>
              </a:ext>
            </a:extLst>
          </p:cNvPr>
          <p:cNvSpPr/>
          <p:nvPr/>
        </p:nvSpPr>
        <p:spPr>
          <a:xfrm>
            <a:off x="3005138" y="4191000"/>
            <a:ext cx="1517650" cy="1323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Надмірне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споживання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товарів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та </a:t>
            </a:r>
            <a:r>
              <a:rPr lang="ru-RU" altLang="ru-RU" sz="2000" dirty="0" err="1">
                <a:latin typeface="+mn-lt"/>
              </a:rPr>
              <a:t>енергії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1E7CC5-65D7-4300-84D6-167563B4424A}"/>
              </a:ext>
            </a:extLst>
          </p:cNvPr>
          <p:cNvSpPr/>
          <p:nvPr/>
        </p:nvSpPr>
        <p:spPr>
          <a:xfrm>
            <a:off x="6964363" y="4329113"/>
            <a:ext cx="1373187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Відсутність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переробки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відходів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A91DB1-7FDC-4994-AF98-EC8D77DC6C25}"/>
              </a:ext>
            </a:extLst>
          </p:cNvPr>
          <p:cNvSpPr/>
          <p:nvPr/>
        </p:nvSpPr>
        <p:spPr>
          <a:xfrm>
            <a:off x="8672513" y="4329113"/>
            <a:ext cx="1651000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Підвищення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середньої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температури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B4C678-BC36-4CBC-B5C1-89CD47D7456C}"/>
              </a:ext>
            </a:extLst>
          </p:cNvPr>
          <p:cNvSpPr/>
          <p:nvPr/>
        </p:nvSpPr>
        <p:spPr>
          <a:xfrm>
            <a:off x="10652125" y="4414838"/>
            <a:ext cx="10636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Стихійні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лиха.</a:t>
            </a:r>
          </a:p>
        </p:txBody>
      </p:sp>
      <p:pic>
        <p:nvPicPr>
          <p:cNvPr id="11272" name="Graphic 21">
            <a:extLst>
              <a:ext uri="{FF2B5EF4-FFF2-40B4-BE49-F238E27FC236}">
                <a16:creationId xmlns:a16="http://schemas.microsoft.com/office/drawing/2014/main" id="{271DD193-D366-49A6-AEE2-2AE780E7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546350"/>
            <a:ext cx="10318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Graphic 22">
            <a:extLst>
              <a:ext uri="{FF2B5EF4-FFF2-40B4-BE49-F238E27FC236}">
                <a16:creationId xmlns:a16="http://schemas.microsoft.com/office/drawing/2014/main" id="{AE1948B1-4283-4309-B57F-0A7C2788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546350"/>
            <a:ext cx="11572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Graphic 23">
            <a:extLst>
              <a:ext uri="{FF2B5EF4-FFF2-40B4-BE49-F238E27FC236}">
                <a16:creationId xmlns:a16="http://schemas.microsoft.com/office/drawing/2014/main" id="{D8D23872-0F2E-4C15-9407-80B70964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663825"/>
            <a:ext cx="13112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Graphic 24">
            <a:extLst>
              <a:ext uri="{FF2B5EF4-FFF2-40B4-BE49-F238E27FC236}">
                <a16:creationId xmlns:a16="http://schemas.microsoft.com/office/drawing/2014/main" id="{FE7ED87C-3334-4DCF-99AE-912408AA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568575"/>
            <a:ext cx="15557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Graphic 26">
            <a:extLst>
              <a:ext uri="{FF2B5EF4-FFF2-40B4-BE49-F238E27FC236}">
                <a16:creationId xmlns:a16="http://schemas.microsoft.com/office/drawing/2014/main" id="{38F2430C-6B61-408C-A892-37A0C3369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3" y="1943100"/>
            <a:ext cx="571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Graphic 27">
            <a:extLst>
              <a:ext uri="{FF2B5EF4-FFF2-40B4-BE49-F238E27FC236}">
                <a16:creationId xmlns:a16="http://schemas.microsoft.com/office/drawing/2014/main" id="{291DE287-2FA3-44FF-8DDA-9DC754B2C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0" y="2352675"/>
            <a:ext cx="10604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A25AA6D-2CF0-46A5-AC97-6EE6606FA53E}"/>
              </a:ext>
            </a:extLst>
          </p:cNvPr>
          <p:cNvSpPr/>
          <p:nvPr/>
        </p:nvSpPr>
        <p:spPr bwMode="auto">
          <a:xfrm>
            <a:off x="1588" y="458788"/>
            <a:ext cx="12190412" cy="1014412"/>
          </a:xfrm>
          <a:prstGeom prst="rect">
            <a:avLst/>
          </a:prstGeom>
          <a:solidFill>
            <a:srgbClr val="FBA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DC3669-CFD4-415B-BE33-90E53E9963D0}"/>
              </a:ext>
            </a:extLst>
          </p:cNvPr>
          <p:cNvSpPr/>
          <p:nvPr/>
        </p:nvSpPr>
        <p:spPr>
          <a:xfrm>
            <a:off x="3328988" y="566738"/>
            <a:ext cx="6032500" cy="706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4000" dirty="0">
                <a:latin typeface="+mn-lt"/>
              </a:rPr>
              <a:t>Чому планета знищується?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58" y="104775"/>
            <a:ext cx="4724400" cy="6753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46" y="95250"/>
            <a:ext cx="4686300" cy="6762750"/>
          </a:xfrm>
          <a:prstGeom prst="rect">
            <a:avLst/>
          </a:prstGeom>
        </p:spPr>
      </p:pic>
      <p:pic>
        <p:nvPicPr>
          <p:cNvPr id="16388" name="Picture 4" descr="Утилизация батареек - Утилизация бытовых отход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96" y="369590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98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51" y="263184"/>
            <a:ext cx="5554876" cy="6146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95" y="368254"/>
            <a:ext cx="5492546" cy="60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4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18" y="2888976"/>
            <a:ext cx="2887316" cy="3849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97" y="927654"/>
            <a:ext cx="3698185" cy="4930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1228032"/>
            <a:ext cx="3495264" cy="4660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3" y="190465"/>
            <a:ext cx="3905078" cy="257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6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0B6E58-2360-4C2A-AE87-BA71388F0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4" y="254209"/>
            <a:ext cx="3057525" cy="140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EA8F0-108D-430C-93E0-B5B28AA08751}"/>
              </a:ext>
            </a:extLst>
          </p:cNvPr>
          <p:cNvSpPr txBox="1"/>
          <p:nvPr/>
        </p:nvSpPr>
        <p:spPr>
          <a:xfrm>
            <a:off x="3687192" y="675673"/>
            <a:ext cx="458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1" i="0" dirty="0">
                <a:solidFill>
                  <a:srgbClr val="252525"/>
                </a:solidFill>
                <a:effectLst/>
              </a:rPr>
              <a:t>Вторинне використання ресурсів </a:t>
            </a:r>
          </a:p>
        </p:txBody>
      </p:sp>
      <p:pic>
        <p:nvPicPr>
          <p:cNvPr id="2052" name="Picture 4" descr="METRO WASTE COLLECTION POINT: пункт роздільного збору відходів | Журнал  ECOBUSINESS">
            <a:extLst>
              <a:ext uri="{FF2B5EF4-FFF2-40B4-BE49-F238E27FC236}">
                <a16:creationId xmlns:a16="http://schemas.microsoft.com/office/drawing/2014/main" id="{F7F8CEA2-E297-4AE3-B32F-1A3394EA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91" y="1882066"/>
            <a:ext cx="6085922" cy="40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озширення на схід: Сільпо запускає першу станцію прийому вторсировини у  Харкові">
            <a:extLst>
              <a:ext uri="{FF2B5EF4-FFF2-40B4-BE49-F238E27FC236}">
                <a16:creationId xmlns:a16="http://schemas.microsoft.com/office/drawing/2014/main" id="{7BE8122B-374F-4F03-BC86-5834C2D0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84" y="1456419"/>
            <a:ext cx="4505469" cy="45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71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5B75C2-1D5C-454A-B55E-373BA5C4028A}"/>
              </a:ext>
            </a:extLst>
          </p:cNvPr>
          <p:cNvSpPr/>
          <p:nvPr/>
        </p:nvSpPr>
        <p:spPr bwMode="auto">
          <a:xfrm>
            <a:off x="0" y="420689"/>
            <a:ext cx="12192000" cy="9595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2AF15-D1A7-4CAD-817E-4BFA3D685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65543">
            <a:off x="5287684" y="4228056"/>
            <a:ext cx="1490217" cy="1058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7DAA95-DB41-4B9D-89DA-6D7CF61481C7}"/>
              </a:ext>
            </a:extLst>
          </p:cNvPr>
          <p:cNvSpPr/>
          <p:nvPr/>
        </p:nvSpPr>
        <p:spPr>
          <a:xfrm>
            <a:off x="5000188" y="5585027"/>
            <a:ext cx="2133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Алюмінієва банка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200-500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FF6317-A570-4EE2-A5E5-CE00E16C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0519" y="1910878"/>
            <a:ext cx="1563542" cy="1018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CE2EFC-92FA-4B0F-A911-67A273A6893D}"/>
              </a:ext>
            </a:extLst>
          </p:cNvPr>
          <p:cNvSpPr/>
          <p:nvPr/>
        </p:nvSpPr>
        <p:spPr>
          <a:xfrm>
            <a:off x="2422732" y="3040727"/>
            <a:ext cx="2125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Шкіряні черевики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25-40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EE622C-9EEB-4A06-9F98-B52969738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121" y="1773816"/>
            <a:ext cx="920024" cy="1155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306AE7-A075-4571-8ECD-8D632E416971}"/>
              </a:ext>
            </a:extLst>
          </p:cNvPr>
          <p:cNvSpPr/>
          <p:nvPr/>
        </p:nvSpPr>
        <p:spPr>
          <a:xfrm>
            <a:off x="559832" y="2995093"/>
            <a:ext cx="14109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Недопалок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10-12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E2B64BA-7058-48BF-94E0-C1595D2C8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153120">
            <a:off x="7585884" y="4085005"/>
            <a:ext cx="1380635" cy="1510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B4E35A-84B2-49F2-89EB-EEA181A2BE9D}"/>
              </a:ext>
            </a:extLst>
          </p:cNvPr>
          <p:cNvSpPr/>
          <p:nvPr/>
        </p:nvSpPr>
        <p:spPr>
          <a:xfrm>
            <a:off x="7661612" y="5488185"/>
            <a:ext cx="14986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Пластикова 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пляшка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450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DF1A259-2182-44EB-B503-F4A96E045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4696" y="4001895"/>
            <a:ext cx="2397105" cy="1540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B75FC2-3461-4594-8716-0931AB6235CD}"/>
              </a:ext>
            </a:extLst>
          </p:cNvPr>
          <p:cNvSpPr/>
          <p:nvPr/>
        </p:nvSpPr>
        <p:spPr>
          <a:xfrm>
            <a:off x="2390279" y="5577226"/>
            <a:ext cx="2249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Пластиковий пакет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200-1000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78B7839-5076-44AA-8F70-B9A5D5EE1E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7284204">
            <a:off x="9834819" y="1545203"/>
            <a:ext cx="1127713" cy="1464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B8B6FE-4B68-4E51-BC26-424C7AA36626}"/>
              </a:ext>
            </a:extLst>
          </p:cNvPr>
          <p:cNvSpPr/>
          <p:nvPr/>
        </p:nvSpPr>
        <p:spPr>
          <a:xfrm>
            <a:off x="9457307" y="3040728"/>
            <a:ext cx="2088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Г</a:t>
            </a:r>
            <a:r>
              <a:rPr lang="ru-RU" sz="2000" dirty="0">
                <a:latin typeface="+mn-lt"/>
              </a:rPr>
              <a:t>умова покришка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50-80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331D56B-EA1B-44C9-B944-EE0373C19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95591" y="1810708"/>
            <a:ext cx="1701234" cy="1015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7D3A22-B734-4D31-ACE2-379ABD2A8A6E}"/>
              </a:ext>
            </a:extLst>
          </p:cNvPr>
          <p:cNvSpPr/>
          <p:nvPr/>
        </p:nvSpPr>
        <p:spPr>
          <a:xfrm>
            <a:off x="7404135" y="2886839"/>
            <a:ext cx="15932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Пластиковий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контейнер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50-80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2E78EAA-F924-4D16-AA0F-C301B4DAE5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4746117">
            <a:off x="5192252" y="1564412"/>
            <a:ext cx="1033122" cy="1544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2952DB5-B27C-42DD-B9D0-69F8A32CB288}"/>
              </a:ext>
            </a:extLst>
          </p:cNvPr>
          <p:cNvSpPr/>
          <p:nvPr/>
        </p:nvSpPr>
        <p:spPr>
          <a:xfrm>
            <a:off x="4698931" y="3072921"/>
            <a:ext cx="2293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Посуд з пінопласту 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50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401AD22-EE06-4059-8AD2-F8806B2D22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01287" y="4144766"/>
            <a:ext cx="1664751" cy="1294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5348C6-1E41-49AD-8A7E-BADE0F033202}"/>
              </a:ext>
            </a:extLst>
          </p:cNvPr>
          <p:cNvSpPr/>
          <p:nvPr/>
        </p:nvSpPr>
        <p:spPr>
          <a:xfrm>
            <a:off x="9859114" y="5488186"/>
            <a:ext cx="16647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Одноразовий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підгузок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500 років</a:t>
            </a:r>
            <a:endParaRPr lang="ru-RU" sz="20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773EF7-61E0-4058-AACE-77C68FC3873D}"/>
              </a:ext>
            </a:extLst>
          </p:cNvPr>
          <p:cNvSpPr/>
          <p:nvPr/>
        </p:nvSpPr>
        <p:spPr>
          <a:xfrm>
            <a:off x="559832" y="5577226"/>
            <a:ext cx="15350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Батарейки</a:t>
            </a:r>
            <a:endParaRPr lang="en-US" sz="2000" dirty="0">
              <a:latin typeface="+mn-lt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000" dirty="0">
                <a:latin typeface="+mn-lt"/>
              </a:rPr>
              <a:t>до 100 років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C27CACB-6821-475E-A9E1-F4BA591138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2026" y="4081521"/>
            <a:ext cx="706573" cy="1444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B40AE7-DC9F-4E75-918E-94AF02FE345B}"/>
              </a:ext>
            </a:extLst>
          </p:cNvPr>
          <p:cNvSpPr/>
          <p:nvPr/>
        </p:nvSpPr>
        <p:spPr>
          <a:xfrm>
            <a:off x="375555" y="516813"/>
            <a:ext cx="11440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4000" dirty="0">
                <a:latin typeface="+mn-lt"/>
              </a:rPr>
              <a:t>Скільки часу необхідно, щоб повністю розклались…</a:t>
            </a:r>
            <a:endParaRPr lang="ru-RU" sz="4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12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ебезпечні відходи: чи з'являться в Маріуполі спеціальні контейнери? /  PR.UA . Маріуполь">
            <a:extLst>
              <a:ext uri="{FF2B5EF4-FFF2-40B4-BE49-F238E27FC236}">
                <a16:creationId xmlns:a16="http://schemas.microsoft.com/office/drawing/2014/main" id="{C21B6115-E5DB-4AE3-99BF-B54C02CC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04" y="257175"/>
            <a:ext cx="9525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58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5ED83CB-9BD6-42FA-B92D-79843A250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52250">
            <a:off x="4860454" y="514701"/>
            <a:ext cx="1568620" cy="1716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567CE4-D186-4585-85BA-5493CDB74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852" y="4104714"/>
            <a:ext cx="1994074" cy="1704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C8048D-20E3-41D5-A8B9-803EE8107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88606">
            <a:off x="8596382" y="3673594"/>
            <a:ext cx="1082817" cy="2523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846B579-0669-4CBB-B6B8-BB5FDE602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4785" y="5256560"/>
            <a:ext cx="1833563" cy="471488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981E0F64-C5E2-4611-8EC6-B75764B29EE1}"/>
              </a:ext>
            </a:extLst>
          </p:cNvPr>
          <p:cNvSpPr/>
          <p:nvPr/>
        </p:nvSpPr>
        <p:spPr>
          <a:xfrm rot="3113378">
            <a:off x="4665039" y="2064753"/>
            <a:ext cx="438485" cy="658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D77BE75-9531-472B-8288-8BD8B3B420F4}"/>
              </a:ext>
            </a:extLst>
          </p:cNvPr>
          <p:cNvSpPr/>
          <p:nvPr/>
        </p:nvSpPr>
        <p:spPr>
          <a:xfrm rot="3113378">
            <a:off x="2404852" y="3785712"/>
            <a:ext cx="438485" cy="658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D587F-F889-4862-999E-42CF885BAEDA}"/>
              </a:ext>
            </a:extLst>
          </p:cNvPr>
          <p:cNvSpPr/>
          <p:nvPr/>
        </p:nvSpPr>
        <p:spPr>
          <a:xfrm>
            <a:off x="2822181" y="4264939"/>
            <a:ext cx="2946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n-lt"/>
              </a:rPr>
              <a:t>1 кг ПЕТ пляшок = 800 г волокна для виготовлення одягу та </a:t>
            </a:r>
            <a:r>
              <a:rPr lang="ru-RU" sz="2400" dirty="0" err="1">
                <a:latin typeface="+mn-lt"/>
              </a:rPr>
              <a:t>побутових</a:t>
            </a:r>
            <a:r>
              <a:rPr lang="ru-RU" sz="2400" dirty="0">
                <a:latin typeface="+mn-lt"/>
              </a:rPr>
              <a:t> речей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85964C-AF0E-448A-B4A4-A082CFCC8DDA}"/>
              </a:ext>
            </a:extLst>
          </p:cNvPr>
          <p:cNvSpPr/>
          <p:nvPr/>
        </p:nvSpPr>
        <p:spPr>
          <a:xfrm>
            <a:off x="6394580" y="5049769"/>
            <a:ext cx="2036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+mn-lt"/>
              </a:rPr>
              <a:t>до 1000 </a:t>
            </a:r>
            <a:r>
              <a:rPr lang="ru-RU" sz="2400" dirty="0" err="1">
                <a:latin typeface="+mn-lt"/>
              </a:rPr>
              <a:t>років</a:t>
            </a:r>
            <a:endParaRPr lang="en-US" sz="2400" dirty="0">
              <a:latin typeface="+mn-lt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DCAD069-5A0B-4018-8F7E-5502AC9AF005}"/>
              </a:ext>
            </a:extLst>
          </p:cNvPr>
          <p:cNvSpPr/>
          <p:nvPr/>
        </p:nvSpPr>
        <p:spPr>
          <a:xfrm rot="18900000">
            <a:off x="6287449" y="2059823"/>
            <a:ext cx="438485" cy="658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FBFF979-062D-4ACF-A7B9-55DBA6C97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70139" y="1745238"/>
            <a:ext cx="2129448" cy="1939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BB2627D4-50B1-42E1-8ED7-9282494D0B31}"/>
              </a:ext>
            </a:extLst>
          </p:cNvPr>
          <p:cNvSpPr/>
          <p:nvPr/>
        </p:nvSpPr>
        <p:spPr>
          <a:xfrm rot="18900000">
            <a:off x="8240035" y="3721178"/>
            <a:ext cx="438485" cy="658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000E643-DD61-46A2-9B0D-A60CE8BAF1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52290" y="1816619"/>
            <a:ext cx="2047770" cy="1939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1B9A85E-F694-4A43-96D7-70804C2ABC3E}"/>
              </a:ext>
            </a:extLst>
          </p:cNvPr>
          <p:cNvSpPr/>
          <p:nvPr/>
        </p:nvSpPr>
        <p:spPr bwMode="auto">
          <a:xfrm>
            <a:off x="11315680" y="6016625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4" name="Rectangle 898">
            <a:extLst>
              <a:ext uri="{FF2B5EF4-FFF2-40B4-BE49-F238E27FC236}">
                <a16:creationId xmlns:a16="http://schemas.microsoft.com/office/drawing/2014/main" id="{3CF61A0E-59CF-4FF6-B9D9-1B208622FE57}"/>
              </a:ext>
            </a:extLst>
          </p:cNvPr>
          <p:cNvSpPr/>
          <p:nvPr/>
        </p:nvSpPr>
        <p:spPr bwMode="auto">
          <a:xfrm>
            <a:off x="11315680" y="431728"/>
            <a:ext cx="438151" cy="438151"/>
          </a:xfrm>
          <a:prstGeom prst="rect">
            <a:avLst/>
          </a:prstGeom>
          <a:solidFill>
            <a:srgbClr val="C08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0F2CA3-0F84-40BB-B323-DBC82475FFF4}"/>
              </a:ext>
            </a:extLst>
          </p:cNvPr>
          <p:cNvSpPr/>
          <p:nvPr/>
        </p:nvSpPr>
        <p:spPr bwMode="auto">
          <a:xfrm>
            <a:off x="11753831" y="0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112862-9D3C-4925-8829-5524D7EF5F59}"/>
              </a:ext>
            </a:extLst>
          </p:cNvPr>
          <p:cNvSpPr/>
          <p:nvPr/>
        </p:nvSpPr>
        <p:spPr bwMode="auto">
          <a:xfrm>
            <a:off x="0" y="-5152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92E126-6F6A-49A4-B90F-DB3EA89182CB}"/>
              </a:ext>
            </a:extLst>
          </p:cNvPr>
          <p:cNvSpPr/>
          <p:nvPr/>
        </p:nvSpPr>
        <p:spPr bwMode="auto">
          <a:xfrm>
            <a:off x="11741871" y="5595365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ECDDFD-00EE-417A-BA0C-FA4034579FAF}"/>
              </a:ext>
            </a:extLst>
          </p:cNvPr>
          <p:cNvSpPr/>
          <p:nvPr/>
        </p:nvSpPr>
        <p:spPr bwMode="auto">
          <a:xfrm>
            <a:off x="10879931" y="-5152"/>
            <a:ext cx="438151" cy="431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4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гляд рамкового Закону “Про управління відходами” | «Український  екологічний альянс»">
            <a:extLst>
              <a:ext uri="{FF2B5EF4-FFF2-40B4-BE49-F238E27FC236}">
                <a16:creationId xmlns:a16="http://schemas.microsoft.com/office/drawing/2014/main" id="{39BD6D12-3804-4595-B456-359DC07E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E6E7B-1D41-47C7-B717-0F85A1AD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055" y="6042660"/>
            <a:ext cx="1421321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9DD2DC-477D-4823-BB28-E81278354C67}"/>
              </a:ext>
            </a:extLst>
          </p:cNvPr>
          <p:cNvSpPr/>
          <p:nvPr/>
        </p:nvSpPr>
        <p:spPr bwMode="auto">
          <a:xfrm>
            <a:off x="0" y="420689"/>
            <a:ext cx="12192000" cy="959581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EE3F2-4E35-4D83-9DC0-83BE62877F40}"/>
              </a:ext>
            </a:extLst>
          </p:cNvPr>
          <p:cNvSpPr/>
          <p:nvPr/>
        </p:nvSpPr>
        <p:spPr>
          <a:xfrm>
            <a:off x="4386237" y="475519"/>
            <a:ext cx="3809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4000" dirty="0">
                <a:latin typeface="+mn-lt"/>
              </a:rPr>
              <a:t>При </a:t>
            </a:r>
            <a:r>
              <a:rPr lang="ru-RU" sz="4000" dirty="0" err="1">
                <a:latin typeface="+mn-lt"/>
              </a:rPr>
              <a:t>переробці</a:t>
            </a:r>
            <a:r>
              <a:rPr lang="ru-RU" sz="4000" dirty="0">
                <a:latin typeface="+mn-lt"/>
              </a:rPr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02A82-B5E4-44D4-AC83-8D43B5B231C1}"/>
              </a:ext>
            </a:extLst>
          </p:cNvPr>
          <p:cNvSpPr/>
          <p:nvPr/>
        </p:nvSpPr>
        <p:spPr>
          <a:xfrm>
            <a:off x="2198925" y="1689123"/>
            <a:ext cx="3056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+mn-lt"/>
              </a:rPr>
              <a:t>1 тонна картону =                9 м³ площі </a:t>
            </a:r>
            <a:r>
              <a:rPr lang="ru-RU" sz="2400" dirty="0" err="1">
                <a:latin typeface="+mn-lt"/>
              </a:rPr>
              <a:t>звалища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звільняється</a:t>
            </a:r>
            <a:r>
              <a:rPr lang="ru-RU" sz="2400" dirty="0">
                <a:latin typeface="+mn-lt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6FBFC-F581-4201-9DEA-6151786BE910}"/>
              </a:ext>
            </a:extLst>
          </p:cNvPr>
          <p:cNvSpPr/>
          <p:nvPr/>
        </p:nvSpPr>
        <p:spPr>
          <a:xfrm>
            <a:off x="7849359" y="1600133"/>
            <a:ext cx="2994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+mn-lt"/>
              </a:rPr>
              <a:t>1 тонна </a:t>
            </a:r>
            <a:r>
              <a:rPr lang="ru-RU" sz="2400" dirty="0" err="1">
                <a:latin typeface="+mn-lt"/>
              </a:rPr>
              <a:t>скла</a:t>
            </a:r>
            <a:r>
              <a:rPr lang="ru-RU" sz="2400" dirty="0">
                <a:latin typeface="+mn-lt"/>
              </a:rPr>
              <a:t> =</a:t>
            </a:r>
          </a:p>
          <a:p>
            <a:pPr marL="0" indent="0">
              <a:buNone/>
            </a:pPr>
            <a:r>
              <a:rPr lang="ru-RU" sz="2400" dirty="0">
                <a:latin typeface="+mn-lt"/>
              </a:rPr>
              <a:t> 315 кг газу СО₂ не </a:t>
            </a:r>
            <a:r>
              <a:rPr lang="ru-RU" sz="2400" dirty="0" err="1">
                <a:latin typeface="+mn-lt"/>
              </a:rPr>
              <a:t>викидається</a:t>
            </a:r>
            <a:r>
              <a:rPr lang="ru-RU" sz="2400" dirty="0">
                <a:latin typeface="+mn-l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3707C-AE5C-45AC-B0C1-D86994E7C719}"/>
              </a:ext>
            </a:extLst>
          </p:cNvPr>
          <p:cNvSpPr/>
          <p:nvPr/>
        </p:nvSpPr>
        <p:spPr>
          <a:xfrm>
            <a:off x="2198925" y="3968549"/>
            <a:ext cx="2901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+mn-lt"/>
              </a:rPr>
              <a:t>1 тонна макулатури = попереджається вирубування лісу,     </a:t>
            </a:r>
            <a:r>
              <a:rPr lang="ru-RU" sz="2400" dirty="0" err="1">
                <a:latin typeface="+mn-lt"/>
              </a:rPr>
              <a:t>що</a:t>
            </a:r>
            <a:r>
              <a:rPr lang="ru-RU" sz="2400" dirty="0">
                <a:latin typeface="+mn-lt"/>
              </a:rPr>
              <a:t> дає </a:t>
            </a:r>
            <a:r>
              <a:rPr lang="ru-RU" sz="2400" dirty="0" err="1">
                <a:latin typeface="+mn-lt"/>
              </a:rPr>
              <a:t>кисень</a:t>
            </a:r>
            <a:r>
              <a:rPr lang="ru-RU" sz="2400" dirty="0">
                <a:latin typeface="+mn-lt"/>
              </a:rPr>
              <a:t>          для 30 людей.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68B041-9EE7-4F37-B0EA-49BE0E82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43072">
            <a:off x="538674" y="1587392"/>
            <a:ext cx="1375552" cy="978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D8D452-812F-48E0-8EFD-AE2B37ED6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1655822"/>
            <a:ext cx="1318709" cy="976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90A0D13-37B3-49DB-A24F-678F18E86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5576" y="4153215"/>
            <a:ext cx="1536357" cy="1255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A323E14-A75E-40C2-8A58-4B77E7BB7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55" y="2865436"/>
            <a:ext cx="64674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-148" r="-148" b="-148"/>
          <a:stretch>
            <a:fillRect/>
          </a:stretch>
        </p:blipFill>
        <p:spPr bwMode="auto">
          <a:xfrm>
            <a:off x="1040859" y="1272478"/>
            <a:ext cx="751125" cy="70612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-148" r="-148" b="-148"/>
          <a:stretch>
            <a:fillRect/>
          </a:stretch>
        </p:blipFill>
        <p:spPr bwMode="auto">
          <a:xfrm>
            <a:off x="2460900" y="1210829"/>
            <a:ext cx="835197" cy="77441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-148" r="-148" b="-148"/>
          <a:stretch>
            <a:fillRect/>
          </a:stretch>
        </p:blipFill>
        <p:spPr bwMode="auto">
          <a:xfrm>
            <a:off x="3932995" y="1183835"/>
            <a:ext cx="868290" cy="84658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-348" r="-299" b="-348"/>
          <a:stretch>
            <a:fillRect/>
          </a:stretch>
        </p:blipFill>
        <p:spPr bwMode="auto">
          <a:xfrm>
            <a:off x="5468260" y="1188846"/>
            <a:ext cx="830562" cy="80248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t="-343" r="-235" b="-343"/>
          <a:stretch>
            <a:fillRect/>
          </a:stretch>
        </p:blipFill>
        <p:spPr bwMode="auto">
          <a:xfrm>
            <a:off x="6764482" y="1281864"/>
            <a:ext cx="1018309" cy="6967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-343" r="-264" b="-343"/>
          <a:stretch>
            <a:fillRect/>
          </a:stretch>
        </p:blipFill>
        <p:spPr bwMode="auto">
          <a:xfrm>
            <a:off x="8314892" y="1104900"/>
            <a:ext cx="984972" cy="9703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71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104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466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1838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2200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kumimoji="0" lang="ru-RU" altLang="ru-RU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514600" y="27120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542925" y="2012805"/>
          <a:ext cx="10681232" cy="388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6034560" imgH="2183670" progId="">
                  <p:embed/>
                </p:oleObj>
              </mc:Choice>
              <mc:Fallback>
                <p:oleObj r:id="rId8" imgW="6034560" imgH="2183670" progId="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1" t="-29" r="-11" b="-29"/>
                      <a:stretch>
                        <a:fillRect/>
                      </a:stretch>
                    </p:blipFill>
                    <p:spPr bwMode="auto">
                      <a:xfrm>
                        <a:off x="542925" y="2012805"/>
                        <a:ext cx="10681232" cy="38887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-148" r="-148" b="-148"/>
          <a:stretch>
            <a:fillRect/>
          </a:stretch>
        </p:blipFill>
        <p:spPr bwMode="auto">
          <a:xfrm>
            <a:off x="9798861" y="1217686"/>
            <a:ext cx="862212" cy="73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КНТЕУ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705" y="5265806"/>
            <a:ext cx="1583636" cy="13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074759" y="315217"/>
            <a:ext cx="772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Calibri" panose="020F0502020204030204" pitchFamily="34" charset="0"/>
              </a:rPr>
              <a:t>МАРКУВАННЯ І ЙОГО ЗНАЧЕННЯ ПРИ ВИБОРІ ПРОДУКЦІЇ</a:t>
            </a:r>
          </a:p>
        </p:txBody>
      </p:sp>
    </p:spTree>
    <p:extLst>
      <p:ext uri="{BB962C8B-B14F-4D97-AF65-F5344CB8AC3E}">
        <p14:creationId xmlns:p14="http://schemas.microsoft.com/office/powerpoint/2010/main" val="312900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E5FF5E-A9CD-4CD6-8F67-80C89D98F560}"/>
              </a:ext>
            </a:extLst>
          </p:cNvPr>
          <p:cNvSpPr/>
          <p:nvPr/>
        </p:nvSpPr>
        <p:spPr bwMode="auto">
          <a:xfrm>
            <a:off x="1588" y="458788"/>
            <a:ext cx="12190412" cy="1014412"/>
          </a:xfrm>
          <a:prstGeom prst="rect">
            <a:avLst/>
          </a:prstGeom>
          <a:solidFill>
            <a:srgbClr val="FBA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793474-9392-4EDF-8CE8-16954D14AC8B}"/>
              </a:ext>
            </a:extLst>
          </p:cNvPr>
          <p:cNvSpPr/>
          <p:nvPr/>
        </p:nvSpPr>
        <p:spPr>
          <a:xfrm>
            <a:off x="3328988" y="566738"/>
            <a:ext cx="6032500" cy="706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4000" dirty="0">
                <a:latin typeface="+mn-lt"/>
              </a:rPr>
              <a:t>Чому планета знищується?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CAE3B0-D5F5-450D-9D8E-7E5783ADBD39}"/>
              </a:ext>
            </a:extLst>
          </p:cNvPr>
          <p:cNvSpPr/>
          <p:nvPr/>
        </p:nvSpPr>
        <p:spPr>
          <a:xfrm>
            <a:off x="765175" y="3357563"/>
            <a:ext cx="2717800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en-US" sz="2000" dirty="0">
                <a:latin typeface="+mn-lt"/>
              </a:rPr>
              <a:t>Зміна умов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en-US" sz="2000" dirty="0">
                <a:latin typeface="+mn-lt"/>
              </a:rPr>
              <a:t>кліматичних зон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en-US" sz="2000" dirty="0">
                <a:latin typeface="+mn-lt"/>
              </a:rPr>
              <a:t>та загроза існування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en-US" sz="2000" dirty="0" err="1">
                <a:latin typeface="+mn-lt"/>
              </a:rPr>
              <a:t>біологічних</a:t>
            </a:r>
            <a:r>
              <a:rPr lang="ru-RU" altLang="en-US" sz="2000" dirty="0">
                <a:latin typeface="+mn-lt"/>
              </a:rPr>
              <a:t> </a:t>
            </a:r>
            <a:r>
              <a:rPr lang="ru-RU" altLang="en-US" sz="2000" dirty="0" err="1">
                <a:latin typeface="+mn-lt"/>
              </a:rPr>
              <a:t>видів</a:t>
            </a:r>
            <a:r>
              <a:rPr lang="ru-RU" altLang="en-US" sz="2000" dirty="0">
                <a:latin typeface="+mn-lt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9D509-8E19-4CB0-A6CC-8C16C0DF7EA9}"/>
              </a:ext>
            </a:extLst>
          </p:cNvPr>
          <p:cNvSpPr/>
          <p:nvPr/>
        </p:nvSpPr>
        <p:spPr>
          <a:xfrm>
            <a:off x="4714875" y="3429000"/>
            <a:ext cx="14573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Зменшення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кількості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опадів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13BF0-432A-4278-B6B4-DFC867AF19C8}"/>
              </a:ext>
            </a:extLst>
          </p:cNvPr>
          <p:cNvSpPr/>
          <p:nvPr/>
        </p:nvSpPr>
        <p:spPr>
          <a:xfrm>
            <a:off x="7421563" y="3513138"/>
            <a:ext cx="144938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>
                <a:latin typeface="+mn-lt"/>
              </a:rPr>
              <a:t>Затоплення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територій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2ADAF-1D91-4F53-A98A-EB17EFDBB14F}"/>
              </a:ext>
            </a:extLst>
          </p:cNvPr>
          <p:cNvSpPr/>
          <p:nvPr/>
        </p:nvSpPr>
        <p:spPr>
          <a:xfrm>
            <a:off x="10126663" y="3613150"/>
            <a:ext cx="11938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Міграція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A04865-FB10-439C-B03F-ED467E7B58EB}"/>
              </a:ext>
            </a:extLst>
          </p:cNvPr>
          <p:cNvSpPr/>
          <p:nvPr/>
        </p:nvSpPr>
        <p:spPr>
          <a:xfrm>
            <a:off x="1724025" y="6215063"/>
            <a:ext cx="8636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>
                <a:latin typeface="+mn-lt"/>
              </a:rPr>
              <a:t>Голод.</a:t>
            </a:r>
            <a:endParaRPr lang="en-US" sz="20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134984-B335-46F8-8658-B9EC31705C17}"/>
              </a:ext>
            </a:extLst>
          </p:cNvPr>
          <p:cNvSpPr/>
          <p:nvPr/>
        </p:nvSpPr>
        <p:spPr>
          <a:xfrm>
            <a:off x="4918075" y="6215063"/>
            <a:ext cx="11144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 err="1">
                <a:latin typeface="+mn-lt"/>
              </a:rPr>
              <a:t>Бідність</a:t>
            </a:r>
            <a:r>
              <a:rPr lang="ru-RU" altLang="ru-RU" sz="2000" dirty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7E4641-6DF6-4B99-AF8F-D60075E85224}"/>
              </a:ext>
            </a:extLst>
          </p:cNvPr>
          <p:cNvSpPr/>
          <p:nvPr/>
        </p:nvSpPr>
        <p:spPr>
          <a:xfrm>
            <a:off x="7632700" y="6199188"/>
            <a:ext cx="11255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Епідемії</a:t>
            </a:r>
            <a:r>
              <a:rPr lang="ru-RU" altLang="ru-RU" sz="2000" dirty="0">
                <a:latin typeface="+mn-lt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680656-2407-4716-BE57-FAB7FCEC3747}"/>
              </a:ext>
            </a:extLst>
          </p:cNvPr>
          <p:cNvSpPr/>
          <p:nvPr/>
        </p:nvSpPr>
        <p:spPr>
          <a:xfrm>
            <a:off x="10247313" y="6215063"/>
            <a:ext cx="91916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altLang="ru-RU" sz="2000" dirty="0" err="1">
                <a:latin typeface="+mn-lt"/>
              </a:rPr>
              <a:t>Війни</a:t>
            </a:r>
            <a:r>
              <a:rPr lang="ru-RU" altLang="ru-RU" sz="2000" dirty="0">
                <a:latin typeface="+mn-lt"/>
              </a:rPr>
              <a:t>. </a:t>
            </a:r>
          </a:p>
        </p:txBody>
      </p:sp>
      <p:pic>
        <p:nvPicPr>
          <p:cNvPr id="12300" name="Graphic 12">
            <a:extLst>
              <a:ext uri="{FF2B5EF4-FFF2-40B4-BE49-F238E27FC236}">
                <a16:creationId xmlns:a16="http://schemas.microsoft.com/office/drawing/2014/main" id="{52D6495A-0BB7-4552-8B39-459C65F2B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1600200"/>
            <a:ext cx="12954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Graphic 13">
            <a:extLst>
              <a:ext uri="{FF2B5EF4-FFF2-40B4-BE49-F238E27FC236}">
                <a16:creationId xmlns:a16="http://schemas.microsoft.com/office/drawing/2014/main" id="{733A049E-EA77-4DF5-B5FB-7CF72565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674813"/>
            <a:ext cx="16859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Graphic 15">
            <a:extLst>
              <a:ext uri="{FF2B5EF4-FFF2-40B4-BE49-F238E27FC236}">
                <a16:creationId xmlns:a16="http://schemas.microsoft.com/office/drawing/2014/main" id="{8DA60C86-9CAA-467C-8E5C-80F76768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924050"/>
            <a:ext cx="19573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Graphic 16">
            <a:extLst>
              <a:ext uri="{FF2B5EF4-FFF2-40B4-BE49-F238E27FC236}">
                <a16:creationId xmlns:a16="http://schemas.microsoft.com/office/drawing/2014/main" id="{CE08107D-7A1C-4940-BB06-F02EAB29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663" y="1846263"/>
            <a:ext cx="1077912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Graphic 19">
            <a:extLst>
              <a:ext uri="{FF2B5EF4-FFF2-40B4-BE49-F238E27FC236}">
                <a16:creationId xmlns:a16="http://schemas.microsoft.com/office/drawing/2014/main" id="{F4B8A5E2-95E4-4CF3-A2A0-1054905A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4865688"/>
            <a:ext cx="17938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Graphic 20">
            <a:extLst>
              <a:ext uri="{FF2B5EF4-FFF2-40B4-BE49-F238E27FC236}">
                <a16:creationId xmlns:a16="http://schemas.microsoft.com/office/drawing/2014/main" id="{07552CDD-7251-4428-AD90-F44B0BCD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4670425"/>
            <a:ext cx="125253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Graphic 22">
            <a:extLst>
              <a:ext uri="{FF2B5EF4-FFF2-40B4-BE49-F238E27FC236}">
                <a16:creationId xmlns:a16="http://schemas.microsoft.com/office/drawing/2014/main" id="{50039A15-775A-449C-82C9-6F4122D4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4891088"/>
            <a:ext cx="178276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Graphic 23">
            <a:extLst>
              <a:ext uri="{FF2B5EF4-FFF2-40B4-BE49-F238E27FC236}">
                <a16:creationId xmlns:a16="http://schemas.microsoft.com/office/drawing/2014/main" id="{A7130A41-4B81-4857-9AED-8C70CB41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930775"/>
            <a:ext cx="1570038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2689637">
            <a:off x="29856" y="6063921"/>
            <a:ext cx="1016906" cy="509742"/>
          </a:xfrm>
          <a:prstGeom prst="triangle">
            <a:avLst/>
          </a:prstGeom>
          <a:solidFill>
            <a:srgbClr val="E5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2689637">
            <a:off x="34569" y="6471643"/>
            <a:ext cx="486951" cy="244093"/>
          </a:xfrm>
          <a:prstGeom prst="triangle">
            <a:avLst/>
          </a:prstGeom>
          <a:solidFill>
            <a:srgbClr val="E5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5A9FC8-627D-9269-74CE-7FB74172F674}"/>
              </a:ext>
            </a:extLst>
          </p:cNvPr>
          <p:cNvSpPr/>
          <p:nvPr/>
        </p:nvSpPr>
        <p:spPr>
          <a:xfrm>
            <a:off x="756846" y="-1"/>
            <a:ext cx="11435154" cy="7711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" y="-1"/>
            <a:ext cx="756847" cy="7774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5497" y="127904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77447" y="127903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15497" y="482710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77447" y="482709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B653E985-9BB0-4364-9AAC-80AD184478FC}"/>
              </a:ext>
            </a:extLst>
          </p:cNvPr>
          <p:cNvSpPr txBox="1">
            <a:spLocks/>
          </p:cNvSpPr>
          <p:nvPr/>
        </p:nvSpPr>
        <p:spPr>
          <a:xfrm>
            <a:off x="883845" y="18061"/>
            <a:ext cx="10673155" cy="753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3.12. Основні архітектурно-планувальні вимоги і характеристики об'єкта, у тому числі функціональні групи приміщень, назви та площі приміщень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Текст 1">
            <a:extLst>
              <a:ext uri="{FF2B5EF4-FFF2-40B4-BE49-F238E27FC236}">
                <a16:creationId xmlns:a16="http://schemas.microsoft.com/office/drawing/2014/main" id="{54D7D7D3-DBAC-4FBF-9EAD-CD4345F0A501}"/>
              </a:ext>
            </a:extLst>
          </p:cNvPr>
          <p:cNvSpPr txBox="1">
            <a:spLocks/>
          </p:cNvSpPr>
          <p:nvPr/>
        </p:nvSpPr>
        <p:spPr>
          <a:xfrm>
            <a:off x="800508" y="951989"/>
            <a:ext cx="10549998" cy="609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Рекомендовано при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встановлені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вимог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продукцію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визначати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відповідність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її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екологічних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характеристик стандартам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екологічного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маркування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типу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згідно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ДСТУ ISO 14024:2018 </a:t>
            </a:r>
            <a:r>
              <a:rPr lang="en-US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(ISO 14024:2018, IDT)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щодо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таких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категорій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uk-UA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43307" y="2139366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36572" y="22207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43308" y="2752471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36573" y="283387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43308" y="3358213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36573" y="343961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844602" y="3981196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37867" y="406259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843308" y="4594654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936573" y="467605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43307" y="5200394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936572" y="528179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653432" y="2157025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746697" y="2238427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653433" y="2770130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746698" y="285153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5653433" y="3375872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746698" y="345727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54727" y="3998855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698299" y="408025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5653433" y="4612313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701942" y="4693715"/>
            <a:ext cx="373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5653432" y="5218053"/>
            <a:ext cx="470583" cy="470583"/>
          </a:xfrm>
          <a:prstGeom prst="ellipse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697004" y="5299455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495425" y="1904006"/>
            <a:ext cx="3714750" cy="37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87000"/>
              </a:lnSpc>
            </a:pPr>
            <a:r>
              <a:rPr lang="ru-RU" sz="1400" dirty="0"/>
              <a:t>Бетон та </a:t>
            </a:r>
            <a:r>
              <a:rPr lang="ru-RU" sz="1400" dirty="0" err="1"/>
              <a:t>вироби</a:t>
            </a:r>
            <a:r>
              <a:rPr lang="ru-RU" sz="1400" dirty="0"/>
              <a:t> з бетону;</a:t>
            </a:r>
          </a:p>
          <a:p>
            <a:pPr>
              <a:lnSpc>
                <a:spcPct val="287000"/>
              </a:lnSpc>
            </a:pPr>
            <a:r>
              <a:rPr lang="ru-RU" sz="1400" dirty="0"/>
              <a:t>Блоки </a:t>
            </a:r>
            <a:r>
              <a:rPr lang="ru-RU" sz="1400" dirty="0" err="1"/>
              <a:t>віконні</a:t>
            </a:r>
            <a:r>
              <a:rPr lang="ru-RU" sz="1400" dirty="0"/>
              <a:t>;</a:t>
            </a:r>
          </a:p>
          <a:p>
            <a:pPr>
              <a:lnSpc>
                <a:spcPct val="287000"/>
              </a:lnSpc>
            </a:pPr>
            <a:r>
              <a:rPr lang="ru-RU" sz="1400" dirty="0" err="1"/>
              <a:t>Вироби</a:t>
            </a:r>
            <a:r>
              <a:rPr lang="ru-RU" sz="1400" dirty="0"/>
              <a:t> </a:t>
            </a:r>
            <a:r>
              <a:rPr lang="ru-RU" sz="1400" dirty="0" err="1"/>
              <a:t>гіпсові</a:t>
            </a:r>
            <a:r>
              <a:rPr lang="ru-RU" sz="1400" dirty="0"/>
              <a:t> </a:t>
            </a:r>
            <a:r>
              <a:rPr lang="ru-RU" sz="1400" dirty="0" err="1"/>
              <a:t>будівельні</a:t>
            </a:r>
            <a:r>
              <a:rPr lang="ru-RU" sz="1400" dirty="0"/>
              <a:t>;</a:t>
            </a:r>
          </a:p>
          <a:p>
            <a:pPr>
              <a:lnSpc>
                <a:spcPct val="287000"/>
              </a:lnSpc>
            </a:pPr>
            <a:r>
              <a:rPr lang="ru-RU" sz="1400" dirty="0" err="1"/>
              <a:t>Вироби</a:t>
            </a:r>
            <a:r>
              <a:rPr lang="ru-RU" sz="1400" dirty="0"/>
              <a:t> з </a:t>
            </a:r>
            <a:r>
              <a:rPr lang="ru-RU" sz="1400" dirty="0" err="1"/>
              <a:t>полімерних</a:t>
            </a:r>
            <a:r>
              <a:rPr lang="ru-RU" sz="1400" dirty="0"/>
              <a:t> </a:t>
            </a:r>
            <a:r>
              <a:rPr lang="ru-RU" sz="1400" dirty="0" err="1"/>
              <a:t>матеріалів</a:t>
            </a:r>
            <a:r>
              <a:rPr lang="ru-RU" sz="1400" dirty="0"/>
              <a:t>;</a:t>
            </a:r>
          </a:p>
          <a:p>
            <a:pPr>
              <a:lnSpc>
                <a:spcPct val="287000"/>
              </a:lnSpc>
            </a:pPr>
            <a:r>
              <a:rPr lang="ru-RU" sz="1400" dirty="0" err="1"/>
              <a:t>Вироби</a:t>
            </a:r>
            <a:r>
              <a:rPr lang="ru-RU" sz="1400" dirty="0"/>
              <a:t> </a:t>
            </a:r>
            <a:r>
              <a:rPr lang="ru-RU" sz="1400" dirty="0" err="1"/>
              <a:t>керамічні</a:t>
            </a:r>
            <a:r>
              <a:rPr lang="ru-RU" sz="1400" dirty="0"/>
              <a:t>;</a:t>
            </a:r>
          </a:p>
          <a:p>
            <a:pPr>
              <a:lnSpc>
                <a:spcPct val="287000"/>
              </a:lnSpc>
            </a:pPr>
            <a:r>
              <a:rPr lang="ru-RU" sz="1400" dirty="0" err="1"/>
              <a:t>Матеріали</a:t>
            </a:r>
            <a:r>
              <a:rPr lang="ru-RU" sz="1400" dirty="0"/>
              <a:t> </a:t>
            </a:r>
            <a:r>
              <a:rPr lang="ru-RU" sz="1400" dirty="0" err="1"/>
              <a:t>теплоізоляційні</a:t>
            </a:r>
            <a:r>
              <a:rPr lang="ru-RU" sz="1400" dirty="0"/>
              <a:t> (</a:t>
            </a:r>
            <a:r>
              <a:rPr lang="ru-RU" sz="1400" dirty="0" err="1"/>
              <a:t>всіх</a:t>
            </a:r>
            <a:r>
              <a:rPr lang="ru-RU" sz="1400" dirty="0"/>
              <a:t> </a:t>
            </a:r>
            <a:r>
              <a:rPr lang="ru-RU" sz="1400" dirty="0" err="1"/>
              <a:t>типів</a:t>
            </a:r>
            <a:r>
              <a:rPr lang="ru-RU" sz="1400" dirty="0"/>
              <a:t>);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305549" y="1933575"/>
            <a:ext cx="4391025" cy="380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87000"/>
              </a:lnSpc>
            </a:pPr>
            <a:r>
              <a:rPr lang="ru-RU" sz="1400"/>
              <a:t>Лакофарбові матеріали;</a:t>
            </a:r>
          </a:p>
          <a:p>
            <a:pPr>
              <a:lnSpc>
                <a:spcPct val="287000"/>
              </a:lnSpc>
            </a:pPr>
            <a:r>
              <a:rPr lang="ru-RU" sz="1400"/>
              <a:t>Прокат сталі;</a:t>
            </a:r>
          </a:p>
          <a:p>
            <a:pPr>
              <a:lnSpc>
                <a:spcPct val="287000"/>
              </a:lnSpc>
            </a:pPr>
            <a:r>
              <a:rPr lang="ru-RU" sz="1400"/>
              <a:t>Покриття для підлоги з лісоматеріалів;</a:t>
            </a:r>
          </a:p>
          <a:p>
            <a:pPr>
              <a:lnSpc>
                <a:spcPct val="287000"/>
              </a:lnSpc>
            </a:pPr>
            <a:r>
              <a:rPr lang="ru-RU" sz="1400"/>
              <a:t>Суміші будівельні сухі;</a:t>
            </a:r>
          </a:p>
          <a:p>
            <a:pPr>
              <a:lnSpc>
                <a:spcPct val="287000"/>
              </a:lnSpc>
            </a:pPr>
            <a:r>
              <a:rPr lang="ru-RU" sz="1400"/>
              <a:t>Шпалери;</a:t>
            </a:r>
          </a:p>
          <a:p>
            <a:pPr>
              <a:lnSpc>
                <a:spcPct val="287000"/>
              </a:lnSpc>
            </a:pPr>
            <a:r>
              <a:rPr lang="ru-RU" sz="1400"/>
              <a:t>Устаткування електричне та побутові прилади.</a:t>
            </a:r>
          </a:p>
        </p:txBody>
      </p:sp>
    </p:spTree>
    <p:extLst>
      <p:ext uri="{BB962C8B-B14F-4D97-AF65-F5344CB8AC3E}">
        <p14:creationId xmlns:p14="http://schemas.microsoft.com/office/powerpoint/2010/main" val="1549320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C07EA7-3315-4FEB-8C46-406BAB74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41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7045A-EABE-409F-8DFB-D66D858C2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68" y="0"/>
            <a:ext cx="9602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1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A168B5-EEA1-4AD8-B06C-8D7A6D0B8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32" y="74933"/>
            <a:ext cx="11179509" cy="62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68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8DAD7-B83F-4802-953F-A1DD8730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3" y="393955"/>
            <a:ext cx="2858025" cy="2714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68D43A-076E-4EB7-9843-C3E9B4EB7687}"/>
              </a:ext>
            </a:extLst>
          </p:cNvPr>
          <p:cNvSpPr txBox="1"/>
          <p:nvPr/>
        </p:nvSpPr>
        <p:spPr>
          <a:xfrm>
            <a:off x="3307405" y="529920"/>
            <a:ext cx="87279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0" i="0" dirty="0">
                <a:solidFill>
                  <a:srgbClr val="333333"/>
                </a:solidFill>
                <a:effectLst/>
              </a:rPr>
              <a:t>Європейська Комісія започаткувала програму з нарощування потенціалу «Новий європейський </a:t>
            </a:r>
            <a:r>
              <a:rPr lang="uk-UA" sz="2400" b="0" i="0" dirty="0" err="1">
                <a:solidFill>
                  <a:srgbClr val="333333"/>
                </a:solidFill>
                <a:effectLst/>
              </a:rPr>
              <a:t>Баухаус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» для відбудови України на засадах партнерства з українськими організаціями.</a:t>
            </a:r>
          </a:p>
          <a:p>
            <a:pPr algn="l"/>
            <a:endParaRPr lang="uk-UA" sz="2400" b="0" i="0" dirty="0">
              <a:solidFill>
                <a:srgbClr val="333333"/>
              </a:solidFill>
              <a:effectLst/>
            </a:endParaRPr>
          </a:p>
          <a:p>
            <a:pPr algn="l"/>
            <a:r>
              <a:rPr lang="uk-UA" sz="2400" b="1" i="0" dirty="0">
                <a:solidFill>
                  <a:srgbClr val="333333"/>
                </a:solidFill>
                <a:effectLst/>
              </a:rPr>
              <a:t>Мета: 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допомога місцевим громадам у реалізації програм відновлення та </a:t>
            </a:r>
            <a:r>
              <a:rPr lang="uk-UA" sz="2400" b="0" i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відбудови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. </a:t>
            </a:r>
          </a:p>
          <a:p>
            <a:pPr algn="l"/>
            <a:endParaRPr lang="uk-UA" sz="2400" b="0" i="0" dirty="0">
              <a:solidFill>
                <a:srgbClr val="333333"/>
              </a:solidFill>
              <a:effectLst/>
            </a:endParaRPr>
          </a:p>
          <a:p>
            <a:r>
              <a:rPr lang="uk-UA" sz="2400" b="0" i="0" dirty="0">
                <a:solidFill>
                  <a:srgbClr val="333333"/>
                </a:solidFill>
                <a:effectLst/>
              </a:rPr>
              <a:t>«Ми відбудуємо Україну. Ми маємо це зробити і зробимо. Відбудова має відбуватись у дусі Нового європейського </a:t>
            </a:r>
            <a:r>
              <a:rPr lang="uk-UA" sz="2400" b="0" i="0" dirty="0" err="1">
                <a:solidFill>
                  <a:srgbClr val="333333"/>
                </a:solidFill>
                <a:effectLst/>
              </a:rPr>
              <a:t>Баухауса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. Найактивнішими учасниками є містобудівники, архітектори, інженери, і їх надихатиме концепція</a:t>
            </a:r>
            <a:r>
              <a:rPr lang="uk-UA" sz="240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400" dirty="0"/>
              <a:t>NEB</a:t>
            </a:r>
            <a:r>
              <a:rPr lang="uk-UA" sz="2400" i="0" dirty="0">
                <a:solidFill>
                  <a:srgbClr val="333333"/>
                </a:solidFill>
                <a:effectLst/>
              </a:rPr>
              <a:t>. </a:t>
            </a:r>
            <a:r>
              <a:rPr lang="uk-UA" sz="2400" b="0" i="0" dirty="0">
                <a:solidFill>
                  <a:srgbClr val="333333"/>
                </a:solidFill>
                <a:effectLst/>
              </a:rPr>
              <a:t>Наше бачення полягає в тому, щоб перетворити завдані війною руйнування на можливості побудувати для України гарне і здорове майбутнє»</a:t>
            </a:r>
          </a:p>
          <a:p>
            <a:endParaRPr lang="uk-UA" sz="2400" b="0" i="0" dirty="0">
              <a:solidFill>
                <a:srgbClr val="333333"/>
              </a:solidFill>
              <a:effectLst/>
            </a:endParaRPr>
          </a:p>
          <a:p>
            <a:r>
              <a:rPr lang="uk-UA" sz="2400" dirty="0">
                <a:solidFill>
                  <a:srgbClr val="333333"/>
                </a:solidFill>
              </a:rPr>
              <a:t>                                                                </a:t>
            </a:r>
            <a:endParaRPr lang="uk-UA" sz="24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CDBA42-E9D3-4823-9C1F-DDADB116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78" y="3750012"/>
            <a:ext cx="1192749" cy="784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BFC9C-7A8B-4A7A-848F-972EAE9D91CB}"/>
              </a:ext>
            </a:extLst>
          </p:cNvPr>
          <p:cNvSpPr txBox="1"/>
          <p:nvPr/>
        </p:nvSpPr>
        <p:spPr>
          <a:xfrm>
            <a:off x="1408819" y="3228945"/>
            <a:ext cx="80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NEB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A0CA03-B995-4075-A9D6-5617E8CC9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287" y="5949498"/>
            <a:ext cx="1509856" cy="834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05FEB5-8BA3-41E0-A283-9C871BCEAC46}"/>
              </a:ext>
            </a:extLst>
          </p:cNvPr>
          <p:cNvSpPr txBox="1"/>
          <p:nvPr/>
        </p:nvSpPr>
        <p:spPr>
          <a:xfrm>
            <a:off x="6417274" y="558678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rgbClr val="333333"/>
                </a:solidFill>
              </a:rPr>
              <a:t>Урсула фон дер </a:t>
            </a:r>
            <a:r>
              <a:rPr lang="uk-UA" sz="2400" i="1" dirty="0" err="1">
                <a:solidFill>
                  <a:srgbClr val="333333"/>
                </a:solidFill>
              </a:rPr>
              <a:t>Ляєн</a:t>
            </a:r>
            <a:endParaRPr lang="uk-UA" sz="2400" b="0" i="1" dirty="0">
              <a:solidFill>
                <a:srgbClr val="333333"/>
              </a:solidFill>
              <a:effectLst/>
            </a:endParaRPr>
          </a:p>
          <a:p>
            <a:pPr algn="l"/>
            <a:r>
              <a:rPr lang="uk-UA" sz="2400" b="0" i="1" dirty="0">
                <a:solidFill>
                  <a:srgbClr val="333333"/>
                </a:solidFill>
                <a:effectLst/>
              </a:rPr>
              <a:t>президент Європейської Комісії</a:t>
            </a:r>
          </a:p>
        </p:txBody>
      </p:sp>
    </p:spTree>
    <p:extLst>
      <p:ext uri="{BB962C8B-B14F-4D97-AF65-F5344CB8AC3E}">
        <p14:creationId xmlns:p14="http://schemas.microsoft.com/office/powerpoint/2010/main" val="1968602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3" y="197648"/>
            <a:ext cx="1270520" cy="16342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6" y="2382226"/>
            <a:ext cx="3243353" cy="10912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3476" y="2126264"/>
            <a:ext cx="5853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наслідок обстрілів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аклад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зазнав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серйозних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ушкоджень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і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потребує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проведення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реконструкції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de-D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відновлення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786" y="287732"/>
            <a:ext cx="9352075" cy="1005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C42529-1E47-CE53-AE5D-2584B55F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56" y="3742458"/>
            <a:ext cx="3756775" cy="28175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65A0DA-7DBA-CFB6-16EA-9A78D390E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391" y="3771969"/>
            <a:ext cx="3756776" cy="28175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6F046E-A719-2C06-FD5A-279C1FBCA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257" y="3911628"/>
            <a:ext cx="3681890" cy="27614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CE5206-6F39-45B3-BED7-CDB17FB69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999" y="1365206"/>
            <a:ext cx="3885036" cy="2913776"/>
          </a:xfrm>
          <a:prstGeom prst="rect">
            <a:avLst/>
          </a:prstGeom>
        </p:spPr>
      </p:pic>
      <p:pic>
        <p:nvPicPr>
          <p:cNvPr id="14" name="Объект 6">
            <a:extLst>
              <a:ext uri="{FF2B5EF4-FFF2-40B4-BE49-F238E27FC236}">
                <a16:creationId xmlns:a16="http://schemas.microsoft.com/office/drawing/2014/main" id="{83A254AE-5286-4A69-88A6-DB1609EF9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233" y="3027948"/>
            <a:ext cx="4815005" cy="35131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BADFE-D639-48DC-B469-CE55747C3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8840" y="1170577"/>
            <a:ext cx="9354320" cy="54189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F4BB2C-9D59-42C6-9AAE-0E5004D18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598" y="1894052"/>
            <a:ext cx="4320914" cy="28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4">
            <a:extLst>
              <a:ext uri="{FF2B5EF4-FFF2-40B4-BE49-F238E27FC236}">
                <a16:creationId xmlns:a16="http://schemas.microsoft.com/office/drawing/2014/main" id="{8874892A-FD72-46F4-96D9-753FFD80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85" y="152401"/>
            <a:ext cx="8284633" cy="659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Рисунок 5">
            <a:extLst>
              <a:ext uri="{FF2B5EF4-FFF2-40B4-BE49-F238E27FC236}">
                <a16:creationId xmlns:a16="http://schemas.microsoft.com/office/drawing/2014/main" id="{D6DFCFA4-5C08-4AEC-B543-F4EAC69D8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1" y="6163734"/>
            <a:ext cx="4004733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2A48A-AC93-45EA-A77E-ADEB8EE4B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1" y="1113367"/>
            <a:ext cx="1100667" cy="13335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9CBF5CE-E173-4F38-8626-6EA412ACF312}"/>
              </a:ext>
            </a:extLst>
          </p:cNvPr>
          <p:cNvSpPr/>
          <p:nvPr/>
        </p:nvSpPr>
        <p:spPr>
          <a:xfrm>
            <a:off x="6299201" y="764118"/>
            <a:ext cx="4779433" cy="4768849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CB005-2944-4DD7-AED5-7525A328F53B}"/>
              </a:ext>
            </a:extLst>
          </p:cNvPr>
          <p:cNvSpPr txBox="1"/>
          <p:nvPr/>
        </p:nvSpPr>
        <p:spPr>
          <a:xfrm>
            <a:off x="2192867" y="1195918"/>
            <a:ext cx="1932517" cy="430887"/>
          </a:xfrm>
          <a:prstGeom prst="rect">
            <a:avLst/>
          </a:prstGeom>
          <a:solidFill>
            <a:srgbClr val="FDF2F7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100" b="1" dirty="0"/>
              <a:t>ДБН В.2.2-3:2017 Будинки і </a:t>
            </a:r>
          </a:p>
          <a:p>
            <a:pPr algn="ctr">
              <a:defRPr/>
            </a:pPr>
            <a:r>
              <a:rPr lang="uk-UA" sz="1100" b="1" dirty="0"/>
              <a:t>споруди, заклади освіти</a:t>
            </a:r>
          </a:p>
        </p:txBody>
      </p:sp>
      <p:sp>
        <p:nvSpPr>
          <p:cNvPr id="61447" name="TextBox 10">
            <a:extLst>
              <a:ext uri="{FF2B5EF4-FFF2-40B4-BE49-F238E27FC236}">
                <a16:creationId xmlns:a16="http://schemas.microsoft.com/office/drawing/2014/main" id="{FAB9652E-E502-427F-8561-64F9B2F0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2" y="6002868"/>
            <a:ext cx="3244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en-US" sz="1200" b="1"/>
              <a:t>ЗУ «Про енергетичну ефективність будівель» (2017)</a:t>
            </a:r>
          </a:p>
        </p:txBody>
      </p:sp>
      <p:sp>
        <p:nvSpPr>
          <p:cNvPr id="61448" name="TextBox 11">
            <a:extLst>
              <a:ext uri="{FF2B5EF4-FFF2-40B4-BE49-F238E27FC236}">
                <a16:creationId xmlns:a16="http://schemas.microsoft.com/office/drawing/2014/main" id="{5EC38D59-B08F-4174-A255-F7FAECFF0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801" y="6133472"/>
            <a:ext cx="427063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altLang="en-US" sz="1200" b="1"/>
              <a:t>ЗУ «Про енергетичну ефективність» (2021)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02876" y="1045879"/>
            <a:ext cx="8001000" cy="443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Обираючи екологічно сертифіковану  продукцію ми обираємо здоров’я, чисте довкілля і стале майбутнє.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Використання екологічно сертифікованих будматеріалів для відбудови Україні дозволило би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скоротити </a:t>
            </a:r>
            <a:r>
              <a:rPr lang="uk-UA" sz="2000" b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~10%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щорічній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обсяг викидів ~ 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340 млн.</a:t>
            </a:r>
            <a:r>
              <a:rPr lang="uk-UA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 СО</a:t>
            </a:r>
            <a:r>
              <a:rPr lang="uk-UA" sz="2000" b="1" i="0" baseline="-2500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-еквіваленту парникових газів</a:t>
            </a:r>
            <a:r>
              <a:rPr lang="uk-UA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Застосування 500 000 л фарби запобігатиме потраплянню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тон небезпечних хімічних речовин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атмосферне  повітря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До  що такі фарби більш безпечні, надійні і економічні у використанні.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2" y="1248182"/>
            <a:ext cx="3329668" cy="1031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" y="2634344"/>
            <a:ext cx="2928256" cy="2928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1B27E-C006-4877-92B8-E41DD8A7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287" y="5949498"/>
            <a:ext cx="1509856" cy="8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87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6715125" cy="6858000"/>
          </a:xfrm>
          <a:prstGeom prst="rect">
            <a:avLst/>
          </a:prstGeom>
          <a:solidFill>
            <a:srgbClr val="F3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rgbClr val="1F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1BE88F-569F-45DC-9EF4-1CA8FD241782}"/>
              </a:ext>
            </a:extLst>
          </p:cNvPr>
          <p:cNvSpPr/>
          <p:nvPr/>
        </p:nvSpPr>
        <p:spPr>
          <a:xfrm>
            <a:off x="623887" y="1640556"/>
            <a:ext cx="548957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Застосовування підходу розрахунку вартості життєвого циклу (</a:t>
            </a:r>
            <a:r>
              <a:rPr lang="de-DE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life-cycle costing; LCC) </a:t>
            </a:r>
            <a:r>
              <a:rPr lang="uk-UA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стандартизованою методологією яка є уніфікованою на міжнародному рівні:</a:t>
            </a:r>
          </a:p>
          <a:p>
            <a:pPr>
              <a:spcBef>
                <a:spcPts val="600"/>
              </a:spcBef>
            </a:pPr>
            <a:endParaRPr lang="uk-UA" sz="160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наближує імплементацію законодавства ЄС у сфері будівництва та публічних закупівель;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забезпечує оцінювання ефективності витрат публічного сектору на будівництво;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створює більш сприятливі умови для впровадження енергоефективних, ресурсозберігаючих і більш чистих технологій у будівництві.  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uk-UA" sz="160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LCC </a:t>
            </a:r>
            <a:r>
              <a:rPr lang="uk-UA" sz="160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дозволить визначити реальну вартість 1 кв. м об’єкту виходячи з його експлуатаційних характеристик, усіх витрат на утримання (у тому числі енергетичні), впливи на довкілля, строк експлуатації та утилізацію.  </a:t>
            </a:r>
            <a:endParaRPr lang="uk-UA" sz="16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8324" y="250305"/>
            <a:ext cx="11090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ДСТУ </a:t>
            </a: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15686-5:2020 </a:t>
            </a:r>
            <a:r>
              <a:rPr lang="uk-UA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Будівлі та об’єкти нерухомого майна. Планування строку експлуатації. Частина 5. Оцінювання вартості життєвого циклу (</a:t>
            </a: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15686-5:2017, IDT)</a:t>
            </a:r>
            <a:endParaRPr lang="uk-U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11">
            <a:extLst>
              <a:ext uri="{FF2B5EF4-FFF2-40B4-BE49-F238E27FC236}">
                <a16:creationId xmlns:a16="http://schemas.microsoft.com/office/drawing/2014/main" id="{B4F964E6-B7E0-478E-A008-0B49A17E17D1}"/>
              </a:ext>
            </a:extLst>
          </p:cNvPr>
          <p:cNvGrpSpPr/>
          <p:nvPr/>
        </p:nvGrpSpPr>
        <p:grpSpPr>
          <a:xfrm>
            <a:off x="7288372" y="1769534"/>
            <a:ext cx="4427410" cy="4329404"/>
            <a:chOff x="3637481" y="2012563"/>
            <a:chExt cx="3872571" cy="3868092"/>
          </a:xfrm>
        </p:grpSpPr>
        <p:pic>
          <p:nvPicPr>
            <p:cNvPr id="9" name="Grafik 12">
              <a:extLst>
                <a:ext uri="{FF2B5EF4-FFF2-40B4-BE49-F238E27FC236}">
                  <a16:creationId xmlns:a16="http://schemas.microsoft.com/office/drawing/2014/main" id="{6E591E86-C618-42B6-9D5C-4C6DEBC96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7481" y="2012563"/>
              <a:ext cx="3872571" cy="3868092"/>
            </a:xfrm>
            <a:prstGeom prst="rect">
              <a:avLst/>
            </a:prstGeom>
          </p:spPr>
        </p:pic>
        <p:pic>
          <p:nvPicPr>
            <p:cNvPr id="10" name="Grafik 13">
              <a:extLst>
                <a:ext uri="{FF2B5EF4-FFF2-40B4-BE49-F238E27FC236}">
                  <a16:creationId xmlns:a16="http://schemas.microsoft.com/office/drawing/2014/main" id="{175D4FB7-E734-46BD-8FB6-F183E231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5836" y="2253160"/>
              <a:ext cx="3255920" cy="3412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90407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E56E9-99D9-481E-AC4F-315FD362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8" y="0"/>
            <a:ext cx="11975850" cy="67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7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"/>
            <a:ext cx="6715125" cy="6858000"/>
          </a:xfrm>
          <a:prstGeom prst="rect">
            <a:avLst/>
          </a:prstGeom>
          <a:solidFill>
            <a:srgbClr val="F3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6715125" cy="1423940"/>
          </a:xfrm>
          <a:prstGeom prst="rect">
            <a:avLst/>
          </a:prstGeom>
          <a:solidFill>
            <a:srgbClr val="785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1BE88F-569F-45DC-9EF4-1CA8FD241782}"/>
              </a:ext>
            </a:extLst>
          </p:cNvPr>
          <p:cNvSpPr/>
          <p:nvPr/>
        </p:nvSpPr>
        <p:spPr>
          <a:xfrm>
            <a:off x="657226" y="1950509"/>
            <a:ext cx="54895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Коефіцієнт корекції цієї пропозиції буде дорівнювати: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КК = 1 + (0,1 + 0,15 + 0,05) / 0,7 = 1,85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Тоді приведена ціна, з якою Постачальник буде брати участь в аукціоні, буде дорівнювати: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100 000 грн / 1,85 = 54 054,05 грн.</a:t>
            </a:r>
          </a:p>
          <a:p>
            <a:pPr>
              <a:spcBef>
                <a:spcPts val="600"/>
              </a:spcBef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Тобто пропозиція в 100 000 грн. яка відповідає сумарному значенню нецінових критеріїв дорівнює 54 054,05 грн. у конкурентному аукціоні відносно цінової пропозиції учасників які не відповідають вимогам нецінових критеріїв. </a:t>
            </a:r>
          </a:p>
          <a:p>
            <a:pPr>
              <a:spcBef>
                <a:spcPts val="600"/>
              </a:spcBef>
              <a:defRPr/>
            </a:pPr>
            <a:endParaRPr lang="uk-U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Знак Зодиака Весы (Libra) 24.09–23.10 - Знаки Зодиака — характер ...">
            <a:extLst>
              <a:ext uri="{FF2B5EF4-FFF2-40B4-BE49-F238E27FC236}">
                <a16:creationId xmlns:a16="http://schemas.microsoft.com/office/drawing/2014/main" id="{975C57E4-C7B7-4E35-B1DB-257C41AD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99" y="548218"/>
            <a:ext cx="42799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DBC029-A365-481B-B07D-F940361202AB}"/>
              </a:ext>
            </a:extLst>
          </p:cNvPr>
          <p:cNvSpPr/>
          <p:nvPr/>
        </p:nvSpPr>
        <p:spPr>
          <a:xfrm>
            <a:off x="7541683" y="2193945"/>
            <a:ext cx="1198033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B913FB-E7E9-4AE0-AF94-B1DD6028589E}"/>
              </a:ext>
            </a:extLst>
          </p:cNvPr>
          <p:cNvSpPr/>
          <p:nvPr/>
        </p:nvSpPr>
        <p:spPr>
          <a:xfrm>
            <a:off x="7541683" y="2273819"/>
            <a:ext cx="1090083" cy="2974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sz="13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100 000,00</a:t>
            </a:r>
            <a:endParaRPr lang="ru-RU" sz="1333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B4623C0-2AD8-433F-8C9B-02343CC2EF73}"/>
              </a:ext>
            </a:extLst>
          </p:cNvPr>
          <p:cNvSpPr/>
          <p:nvPr/>
        </p:nvSpPr>
        <p:spPr>
          <a:xfrm>
            <a:off x="10147301" y="2178050"/>
            <a:ext cx="1198033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58B2C7-84A1-47A5-91E4-03D2C9FE2E24}"/>
              </a:ext>
            </a:extLst>
          </p:cNvPr>
          <p:cNvSpPr/>
          <p:nvPr/>
        </p:nvSpPr>
        <p:spPr>
          <a:xfrm>
            <a:off x="10202333" y="2241987"/>
            <a:ext cx="1087967" cy="2974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sz="13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54054,05</a:t>
            </a:r>
            <a:endParaRPr lang="ru-RU" sz="1333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Украина гривны | Бесплатно значок">
            <a:extLst>
              <a:ext uri="{FF2B5EF4-FFF2-40B4-BE49-F238E27FC236}">
                <a16:creationId xmlns:a16="http://schemas.microsoft.com/office/drawing/2014/main" id="{0C252FC3-B48F-4688-A58F-FC1C8B39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256" y="2337878"/>
            <a:ext cx="169333" cy="1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Украина гривны | Бесплатно значок">
            <a:extLst>
              <a:ext uri="{FF2B5EF4-FFF2-40B4-BE49-F238E27FC236}">
                <a16:creationId xmlns:a16="http://schemas.microsoft.com/office/drawing/2014/main" id="{F317D832-594B-4869-A187-3D95C51DE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240" y="2306047"/>
            <a:ext cx="169333" cy="1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Головна | Prozorro">
            <a:extLst>
              <a:ext uri="{FF2B5EF4-FFF2-40B4-BE49-F238E27FC236}">
                <a16:creationId xmlns:a16="http://schemas.microsoft.com/office/drawing/2014/main" id="{2B11D22E-0995-438D-A2A5-CEB44474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16" y="4828118"/>
            <a:ext cx="3691467" cy="113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8325" y="250305"/>
            <a:ext cx="5578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Учасник торгів, якій подає пропозицію на суму 100 000 грн і виконав усі вимоги нецінових критеріїв за максимальною вагою 30%</a:t>
            </a:r>
            <a:endParaRPr lang="uk-U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5459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D5FCFC-D07C-4946-97EC-8BCBD23EB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2050" name="Picture 2" descr="17 цілей сталого розвитку – відлік часу пішов - Дослідження - Каталог  статей - Gender Space">
            <a:extLst>
              <a:ext uri="{FF2B5EF4-FFF2-40B4-BE49-F238E27FC236}">
                <a16:creationId xmlns:a16="http://schemas.microsoft.com/office/drawing/2014/main" id="{E5F2E124-FC78-4EF4-B4EC-C8F8F339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09600"/>
            <a:ext cx="114109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05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5A9FC8-627D-9269-74CE-7FB74172F674}"/>
              </a:ext>
            </a:extLst>
          </p:cNvPr>
          <p:cNvSpPr/>
          <p:nvPr/>
        </p:nvSpPr>
        <p:spPr>
          <a:xfrm>
            <a:off x="756846" y="-1"/>
            <a:ext cx="11435154" cy="771135"/>
          </a:xfrm>
          <a:prstGeom prst="rect">
            <a:avLst/>
          </a:prstGeom>
          <a:solidFill>
            <a:srgbClr val="E55A5C"/>
          </a:solidFill>
          <a:ln>
            <a:solidFill>
              <a:srgbClr val="E55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653E985-9BB0-4364-9AAC-80AD184478FC}"/>
              </a:ext>
            </a:extLst>
          </p:cNvPr>
          <p:cNvSpPr txBox="1">
            <a:spLocks/>
          </p:cNvSpPr>
          <p:nvPr/>
        </p:nvSpPr>
        <p:spPr>
          <a:xfrm>
            <a:off x="883845" y="18061"/>
            <a:ext cx="10649351" cy="753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</a:t>
            </a:r>
            <a:r>
              <a:rPr lang="uk-UA" sz="20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повторного використання</a:t>
            </a:r>
            <a:r>
              <a:rPr lang="uk-UA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енергоефективної школи з поліпшеними екологічними характеристиками</a:t>
            </a:r>
            <a:endParaRPr lang="uk-U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rot="2689637">
            <a:off x="29856" y="6063921"/>
            <a:ext cx="1016906" cy="509742"/>
          </a:xfrm>
          <a:prstGeom prst="triangle">
            <a:avLst/>
          </a:prstGeom>
          <a:solidFill>
            <a:srgbClr val="E5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2689637">
            <a:off x="34569" y="6471643"/>
            <a:ext cx="486951" cy="244093"/>
          </a:xfrm>
          <a:prstGeom prst="triangle">
            <a:avLst/>
          </a:prstGeom>
          <a:solidFill>
            <a:srgbClr val="E5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" y="-1"/>
            <a:ext cx="756847" cy="7774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5497" y="127904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7447" y="127903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5497" y="482710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7447" y="482709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85E3C-F1CC-4B1D-BF49-62112DC8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46" y="873425"/>
            <a:ext cx="10929257" cy="50567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67CD21-B83A-426D-8B98-08B019C2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641" y="5906011"/>
            <a:ext cx="1588502" cy="8783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DDF336-0209-45E6-AB98-6449889E8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064" y="1023503"/>
            <a:ext cx="1524132" cy="15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19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5A9FC8-627D-9269-74CE-7FB74172F674}"/>
              </a:ext>
            </a:extLst>
          </p:cNvPr>
          <p:cNvSpPr/>
          <p:nvPr/>
        </p:nvSpPr>
        <p:spPr>
          <a:xfrm>
            <a:off x="756846" y="-1"/>
            <a:ext cx="11435154" cy="771135"/>
          </a:xfrm>
          <a:prstGeom prst="rect">
            <a:avLst/>
          </a:prstGeom>
          <a:solidFill>
            <a:srgbClr val="E55A5C"/>
          </a:solidFill>
          <a:ln>
            <a:solidFill>
              <a:srgbClr val="E55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653E985-9BB0-4364-9AAC-80AD184478FC}"/>
              </a:ext>
            </a:extLst>
          </p:cNvPr>
          <p:cNvSpPr txBox="1">
            <a:spLocks/>
          </p:cNvSpPr>
          <p:nvPr/>
        </p:nvSpPr>
        <p:spPr>
          <a:xfrm>
            <a:off x="883845" y="18061"/>
            <a:ext cx="10649351" cy="753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</a:t>
            </a:r>
            <a:r>
              <a:rPr lang="uk-UA" sz="20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повторного використання</a:t>
            </a:r>
            <a:r>
              <a:rPr lang="uk-UA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енергоефективного дитячого садочка з поліпшеними екологічними характеристиками</a:t>
            </a:r>
            <a:endParaRPr lang="uk-U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rot="2689637">
            <a:off x="29856" y="6063921"/>
            <a:ext cx="1016906" cy="509742"/>
          </a:xfrm>
          <a:prstGeom prst="triangle">
            <a:avLst/>
          </a:prstGeom>
          <a:solidFill>
            <a:srgbClr val="E5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2689637">
            <a:off x="34569" y="6471643"/>
            <a:ext cx="486951" cy="244093"/>
          </a:xfrm>
          <a:prstGeom prst="triangle">
            <a:avLst/>
          </a:prstGeom>
          <a:solidFill>
            <a:srgbClr val="E5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" y="-1"/>
            <a:ext cx="756847" cy="7774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5497" y="127904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7447" y="127903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5497" y="482710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7447" y="482709"/>
            <a:ext cx="161925" cy="161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9104CF-DD1F-4EEF-8D5E-49AE3ECA7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46" y="937635"/>
            <a:ext cx="10829677" cy="49283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E3BFF2-E9C2-44F0-B669-919FABE4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641" y="5906011"/>
            <a:ext cx="1588502" cy="8783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E87B15-9B6B-49E0-A918-5DC1B7C63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091" y="1071262"/>
            <a:ext cx="1646063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88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7D312B-7181-4D0A-A076-B93C2C2DD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49" y="0"/>
            <a:ext cx="11103302" cy="62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75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D1204-90C7-4A11-8656-00FABFDE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8" y="552450"/>
            <a:ext cx="57531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42152" y="0"/>
            <a:ext cx="6049848" cy="6858000"/>
          </a:xfrm>
          <a:prstGeom prst="rect">
            <a:avLst/>
          </a:prstGeom>
          <a:solidFill>
            <a:srgbClr val="F3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5" descr="Флаг УКРАИНЫ DU-GARA 135 × 95 см односторонний принт (flag-00001) - изображение 1">
            <a:extLst>
              <a:ext uri="{FF2B5EF4-FFF2-40B4-BE49-F238E27FC236}">
                <a16:creationId xmlns:a16="http://schemas.microsoft.com/office/drawing/2014/main" id="{DAC1A770-6020-40BB-B1D8-6D44A9C1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262" y="443457"/>
            <a:ext cx="1259627" cy="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1BE88F-569F-45DC-9EF4-1CA8FD241782}"/>
              </a:ext>
            </a:extLst>
          </p:cNvPr>
          <p:cNvSpPr/>
          <p:nvPr/>
        </p:nvSpPr>
        <p:spPr>
          <a:xfrm>
            <a:off x="6658458" y="1582340"/>
            <a:ext cx="5017236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1600" b="1">
                <a:latin typeface="Arial" panose="020B0604020202020204" pitchFamily="34" charset="0"/>
                <a:cs typeface="Arial" panose="020B0604020202020204" pitchFamily="34" charset="0"/>
              </a:rPr>
              <a:t>Будинки і споруди. Екологічні критерії та метод оцінювання життєвого циклу </a:t>
            </a:r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uk-UA" sz="160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uk-UA" sz="1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оцінювання поліпшених екологічних характеристик громадських будинків та споруд, на стадіях проектування, будівництва, введення в експлуатацію, технічного обслуговування, ремонту та завершення терміну експлуатації.</a:t>
            </a:r>
            <a:endParaRPr 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uk-UA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РГ ПК 3 «Оцінка життєвого циклу» ТК 82 «Охорона довкілля» </a:t>
            </a:r>
            <a:r>
              <a:rPr lang="uk-UA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розробляє стандарт</a:t>
            </a:r>
            <a:r>
              <a:rPr lang="uk-UA" sz="1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основі результатів аналізування життєвого циклу об’єктів, що побудовані відповідно до вимог стандартів енергоефективного, зеленого і сталого будівництва.</a:t>
            </a:r>
            <a:endParaRPr lang="uk-UA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ISO 21929-1:2011</a:t>
            </a:r>
            <a:r>
              <a:rPr lang="uk-UA" sz="1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1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ISO </a:t>
            </a:r>
            <a:r>
              <a:rPr lang="uk-UA" sz="1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14040:2013;</a:t>
            </a:r>
            <a:r>
              <a:rPr lang="en-US" sz="1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ISO </a:t>
            </a:r>
            <a:r>
              <a:rPr lang="uk-UA" sz="1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14024:2018</a:t>
            </a:r>
            <a:endParaRPr lang="uk-UA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F9592D1-B692-4FEB-A1CF-CBA4D747CFDC}"/>
              </a:ext>
            </a:extLst>
          </p:cNvPr>
          <p:cNvSpPr/>
          <p:nvPr/>
        </p:nvSpPr>
        <p:spPr>
          <a:xfrm>
            <a:off x="2220685" y="2571749"/>
            <a:ext cx="1820635" cy="1698172"/>
          </a:xfrm>
          <a:prstGeom prst="ellipse">
            <a:avLst/>
          </a:prstGeom>
          <a:solidFill>
            <a:srgbClr val="659524"/>
          </a:solidFill>
          <a:ln>
            <a:solidFill>
              <a:srgbClr val="6595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СТАНДАРТ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ЗЕЛЕНОГО </a:t>
            </a:r>
            <a:r>
              <a:rPr lang="uk-UA" sz="1200" b="1" dirty="0">
                <a:solidFill>
                  <a:schemeClr val="bg1"/>
                </a:solidFill>
              </a:rPr>
              <a:t>БУДІВНИЦТВА</a:t>
            </a:r>
          </a:p>
        </p:txBody>
      </p:sp>
    </p:spTree>
    <p:extLst>
      <p:ext uri="{BB962C8B-B14F-4D97-AF65-F5344CB8AC3E}">
        <p14:creationId xmlns:p14="http://schemas.microsoft.com/office/powerpoint/2010/main" val="1239271611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7040EA-DC9E-4F90-A5C8-80C9679B8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44" y="0"/>
            <a:ext cx="11057578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53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D4168A-8858-470B-88EF-B55C8D930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7" y="0"/>
            <a:ext cx="11141405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7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3160E-B271-45CE-A7A6-4F7537FF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1" y="0"/>
            <a:ext cx="10958510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88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E5C948-D6B4-462C-9935-A5DFE0D6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07" y="2286000"/>
            <a:ext cx="5715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9F81C2-0B45-4FE9-815F-840ACEEC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1" y="178254"/>
            <a:ext cx="5715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0CEC5B-2722-4BDA-B09E-DB480904C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1" y="2690241"/>
            <a:ext cx="5768840" cy="37798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11CF63-67B2-4963-AA4D-FCCE25A29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0" y="2286000"/>
            <a:ext cx="6733071" cy="42383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FEAF27-B9C7-4EEF-A71B-0F9E81C84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056" y="2255911"/>
            <a:ext cx="6357257" cy="42985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53105A-9379-4E2E-ABB4-F744BF0EC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363" y="0"/>
            <a:ext cx="9191693" cy="69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E7847-9D73-40C7-9F48-E0E6966C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5" y="280849"/>
            <a:ext cx="1672238" cy="1672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3CC4B-046F-4C13-940F-CC499434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74" y="901083"/>
            <a:ext cx="9700501" cy="52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3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59</a:t>
            </a:fld>
            <a:endParaRPr lang="ru-RU" dirty="0"/>
          </a:p>
        </p:txBody>
      </p:sp>
      <p:pic>
        <p:nvPicPr>
          <p:cNvPr id="22529" name="Picture 1" descr="Insta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31" y="3184527"/>
            <a:ext cx="772265" cy="7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1009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85" y="360145"/>
            <a:ext cx="7555188" cy="36848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436509-479A-4CC2-BD10-24B84406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03" y="267704"/>
            <a:ext cx="2000982" cy="2045449"/>
          </a:xfrm>
          <a:prstGeom prst="rect">
            <a:avLst/>
          </a:prstGeom>
        </p:spPr>
      </p:pic>
      <p:pic>
        <p:nvPicPr>
          <p:cNvPr id="15" name="Рисунок 11" descr="Файл:Facebook Logo (2019).png — Викиновости">
            <a:extLst>
              <a:ext uri="{FF2B5EF4-FFF2-40B4-BE49-F238E27FC236}">
                <a16:creationId xmlns:a16="http://schemas.microsoft.com/office/drawing/2014/main" id="{1409D8BF-F725-4480-80F4-281C785E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9" y="2313153"/>
            <a:ext cx="818491" cy="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8E338-09AF-485F-834B-D641B8510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137478"/>
            <a:ext cx="2119583" cy="2098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A52883-613F-474E-A10D-E6AF15B4F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128" y="3956792"/>
            <a:ext cx="5702428" cy="26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2037490-6F95-469A-A15E-19D87880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64" y="933988"/>
            <a:ext cx="7620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C678E-A408-4C25-AD65-168ABEC84BA4}"/>
              </a:ext>
            </a:extLst>
          </p:cNvPr>
          <p:cNvSpPr txBox="1"/>
          <p:nvPr/>
        </p:nvSpPr>
        <p:spPr>
          <a:xfrm>
            <a:off x="3095307" y="352830"/>
            <a:ext cx="6001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3C9538"/>
                </a:solidFill>
              </a:rPr>
              <a:t>Європейська</a:t>
            </a:r>
            <a:r>
              <a:rPr lang="uk-UA" sz="2400" b="1" dirty="0">
                <a:solidFill>
                  <a:srgbClr val="5D8200"/>
                </a:solidFill>
              </a:rPr>
              <a:t> </a:t>
            </a:r>
            <a:r>
              <a:rPr lang="uk-UA" sz="2400" b="1" dirty="0">
                <a:solidFill>
                  <a:srgbClr val="3C9538"/>
                </a:solidFill>
              </a:rPr>
              <a:t>Зелена угода (</a:t>
            </a:r>
            <a:r>
              <a:rPr lang="en-US" sz="2400" b="1" dirty="0">
                <a:solidFill>
                  <a:srgbClr val="3C9538"/>
                </a:solidFill>
              </a:rPr>
              <a:t>EU GREEN DEAL)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F294E9-1F58-4145-82C4-240C7B1C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66" y="352830"/>
            <a:ext cx="2198451" cy="149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29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2"/>
          <a:stretch>
            <a:fillRect/>
          </a:stretch>
        </p:blipFill>
        <p:spPr bwMode="auto">
          <a:xfrm>
            <a:off x="158750" y="1927225"/>
            <a:ext cx="1213326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2" b="26385"/>
          <a:stretch>
            <a:fillRect/>
          </a:stretch>
        </p:blipFill>
        <p:spPr bwMode="auto">
          <a:xfrm>
            <a:off x="0" y="1385887"/>
            <a:ext cx="121332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5">
            <a:extLst>
              <a:ext uri="{FF2B5EF4-FFF2-40B4-BE49-F238E27FC236}">
                <a16:creationId xmlns:a16="http://schemas.microsoft.com/office/drawing/2014/main" id="{54CB769D-A87F-4647-B1BB-554106F2B7B8}"/>
              </a:ext>
            </a:extLst>
          </p:cNvPr>
          <p:cNvSpPr/>
          <p:nvPr/>
        </p:nvSpPr>
        <p:spPr bwMode="auto">
          <a:xfrm>
            <a:off x="0" y="438150"/>
            <a:ext cx="12192000" cy="830263"/>
          </a:xfrm>
          <a:prstGeom prst="rect">
            <a:avLst/>
          </a:prstGeom>
          <a:solidFill>
            <a:srgbClr val="FBA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DFF4C18-E07E-47D6-BCC7-7F7FA69D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" y="499268"/>
            <a:ext cx="117824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ru-RU" sz="4000" b="1" dirty="0">
                <a:latin typeface="+mn-lt"/>
              </a:rPr>
              <a:t>ЗАПИТАННЯ ?</a:t>
            </a:r>
            <a:endParaRPr lang="en-US" altLang="ru-RU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6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C09819-3D5E-41F1-A452-C3951417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837" y="0"/>
            <a:ext cx="9250326" cy="6858000"/>
          </a:xfrm>
          <a:prstGeom prst="rect">
            <a:avLst/>
          </a:prstGeom>
        </p:spPr>
      </p:pic>
      <p:pic>
        <p:nvPicPr>
          <p:cNvPr id="3074" name="Picture 2" descr="Ціль 12. Забезпечення переходу до раціональних моделей споживання і  виробництва — Національні консультації щодо Цілей Сталого Розвитку в Україні">
            <a:extLst>
              <a:ext uri="{FF2B5EF4-FFF2-40B4-BE49-F238E27FC236}">
                <a16:creationId xmlns:a16="http://schemas.microsoft.com/office/drawing/2014/main" id="{FFA6C511-921D-48A4-A6AB-A04CFB76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4" y="204186"/>
            <a:ext cx="1887246" cy="18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4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71519-5D3D-487A-A80D-ACA3B097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7" y="0"/>
            <a:ext cx="713422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9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14EB5-0079-4763-ACC4-50C88CCC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52" y="0"/>
            <a:ext cx="5631487" cy="6183297"/>
          </a:xfrm>
          <a:prstGeom prst="rect">
            <a:avLst/>
          </a:prstGeom>
        </p:spPr>
      </p:pic>
      <p:pic>
        <p:nvPicPr>
          <p:cNvPr id="4098" name="Picture 2" descr="Бананы - описание продукта на Gastronom.ru">
            <a:extLst>
              <a:ext uri="{FF2B5EF4-FFF2-40B4-BE49-F238E27FC236}">
                <a16:creationId xmlns:a16="http://schemas.microsoft.com/office/drawing/2014/main" id="{03CA2C2E-51D9-42B2-8548-6DAA33AE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78" y="1287261"/>
            <a:ext cx="1926871" cy="106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Апельсин – полезные свойства, состав и противопоказания">
            <a:extLst>
              <a:ext uri="{FF2B5EF4-FFF2-40B4-BE49-F238E27FC236}">
                <a16:creationId xmlns:a16="http://schemas.microsoft.com/office/drawing/2014/main" id="{F15D6779-2F3D-4974-8482-9452C8A7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39" y="772463"/>
            <a:ext cx="2031877" cy="18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ефир Яготинский 2.5% 900г - FOOD LOGISTIC - магазин вкусных продуктов">
            <a:extLst>
              <a:ext uri="{FF2B5EF4-FFF2-40B4-BE49-F238E27FC236}">
                <a16:creationId xmlns:a16="http://schemas.microsoft.com/office/drawing/2014/main" id="{72821115-9CE7-4B85-9BCF-6D663408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50" y="3308106"/>
            <a:ext cx="1392539" cy="261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FFE7E8-1652-4413-B3FB-99B8443DD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3" y="4438835"/>
            <a:ext cx="2099328" cy="13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34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">
      <a:dk1>
        <a:srgbClr val="4D4D4F"/>
      </a:dk1>
      <a:lt1>
        <a:srgbClr val="FFFFFF"/>
      </a:lt1>
      <a:dk2>
        <a:srgbClr val="8AC259"/>
      </a:dk2>
      <a:lt2>
        <a:srgbClr val="FFFFFF"/>
      </a:lt2>
      <a:accent1>
        <a:srgbClr val="E55A5C"/>
      </a:accent1>
      <a:accent2>
        <a:srgbClr val="F47A5C"/>
      </a:accent2>
      <a:accent3>
        <a:srgbClr val="FAA85F"/>
      </a:accent3>
      <a:accent4>
        <a:srgbClr val="FFDF4F"/>
      </a:accent4>
      <a:accent5>
        <a:srgbClr val="419794"/>
      </a:accent5>
      <a:accent6>
        <a:srgbClr val="808285"/>
      </a:accent6>
      <a:hlink>
        <a:srgbClr val="4D4D4F"/>
      </a:hlink>
      <a:folHlink>
        <a:srgbClr val="808285"/>
      </a:folHlink>
    </a:clrScheme>
    <a:fontScheme name="Настроювані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754FA02DCA72488A894E436BA3344B" ma:contentTypeVersion="17" ma:contentTypeDescription="Ein neues Dokument erstellen." ma:contentTypeScope="" ma:versionID="907725556bb19241b3a9836311ceefc1">
  <xsd:schema xmlns:xsd="http://www.w3.org/2001/XMLSchema" xmlns:xs="http://www.w3.org/2001/XMLSchema" xmlns:p="http://schemas.microsoft.com/office/2006/metadata/properties" xmlns:ns2="3b4ddbec-3349-4c85-93f9-32bd5c8d2b43" xmlns:ns3="d48a697e-fd98-49a0-85bc-f2587ce56d60" targetNamespace="http://schemas.microsoft.com/office/2006/metadata/properties" ma:root="true" ma:fieldsID="e2f5479d1e1cf08ee81f6dcfbcd69ba6" ns2:_="" ns3:_="">
    <xsd:import namespace="3b4ddbec-3349-4c85-93f9-32bd5c8d2b43"/>
    <xsd:import namespace="d48a697e-fd98-49a0-85bc-f2587ce56d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ddbec-3349-4c85-93f9-32bd5c8d2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8a697e-fd98-49a0-85bc-f2587ce56d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eca3c8-2101-4393-8665-f0c4b07682cc}" ma:internalName="TaxCatchAll" ma:showField="CatchAllData" ma:web="d48a697e-fd98-49a0-85bc-f2587ce56d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8a697e-fd98-49a0-85bc-f2587ce56d60" xsi:nil="true"/>
    <lcf76f155ced4ddcb4097134ff3c332f xmlns="3b4ddbec-3349-4c85-93f9-32bd5c8d2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0F089A-652A-41B1-8420-9BB5936A4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4ddbec-3349-4c85-93f9-32bd5c8d2b43"/>
    <ds:schemaRef ds:uri="d48a697e-fd98-49a0-85bc-f2587ce56d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B7A727-7157-43D3-94B5-BAD40E1734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EB5775-8923-4871-8FE0-C92A5B0C5DEE}">
  <ds:schemaRefs>
    <ds:schemaRef ds:uri="3b4ddbec-3349-4c85-93f9-32bd5c8d2b43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d48a697e-fd98-49a0-85bc-f2587ce56d60"/>
    <ds:schemaRef ds:uri="http://purl.org/dc/elements/1.1/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1286</Words>
  <Application>Microsoft Office PowerPoint</Application>
  <PresentationFormat>Широкоэкранный</PresentationFormat>
  <Paragraphs>239</Paragraphs>
  <Slides>60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Arial</vt:lpstr>
      <vt:lpstr>Calibri</vt:lpstr>
      <vt:lpstr>Fira Sans Extra Condensed SemiB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Екологічно сертифікована продукція згідно з ISO 14024 не може бути класифікована як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Sashuny</dc:creator>
  <cp:lastModifiedBy>svitlana.berzina@gmail.com</cp:lastModifiedBy>
  <cp:revision>77</cp:revision>
  <dcterms:created xsi:type="dcterms:W3CDTF">2022-10-06T11:07:02Z</dcterms:created>
  <dcterms:modified xsi:type="dcterms:W3CDTF">2025-10-09T07:10:16Z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0x0101009F754FA02DCA72488A894E436BA3344B</vt:lpwstr>
  </property>
</Properties>
</file>